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0" r:id="rId3"/>
    <p:sldId id="338" r:id="rId4"/>
    <p:sldId id="258" r:id="rId5"/>
    <p:sldId id="259" r:id="rId6"/>
    <p:sldId id="308" r:id="rId7"/>
    <p:sldId id="260" r:id="rId8"/>
    <p:sldId id="261" r:id="rId9"/>
    <p:sldId id="267" r:id="rId10"/>
    <p:sldId id="328" r:id="rId11"/>
    <p:sldId id="266" r:id="rId12"/>
    <p:sldId id="262" r:id="rId13"/>
    <p:sldId id="280" r:id="rId14"/>
    <p:sldId id="337" r:id="rId15"/>
    <p:sldId id="330" r:id="rId16"/>
    <p:sldId id="275" r:id="rId17"/>
    <p:sldId id="33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499" autoAdjust="0"/>
  </p:normalViewPr>
  <p:slideViewPr>
    <p:cSldViewPr>
      <p:cViewPr varScale="1">
        <p:scale>
          <a:sx n="99" d="100"/>
          <a:sy n="99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67" d="100"/>
          <a:sy n="67" d="100"/>
        </p:scale>
        <p:origin x="-328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r">
              <a:defRPr sz="1200"/>
            </a:lvl1pPr>
          </a:lstStyle>
          <a:p>
            <a:fld id="{825F1CFC-27DA-4789-AD75-3E8653964821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r">
              <a:defRPr sz="1200"/>
            </a:lvl1pPr>
          </a:lstStyle>
          <a:p>
            <a:fld id="{A9BD110D-6EBF-4411-9736-A1B71099F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" y="2"/>
            <a:ext cx="3928383" cy="646331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b="1" i="1" dirty="0" smtClean="0"/>
              <a:t>Capital Area Community Action Agency</a:t>
            </a:r>
          </a:p>
          <a:p>
            <a:r>
              <a:rPr lang="en-US" b="1" dirty="0" smtClean="0"/>
              <a:t>Head Start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927068"/>
            <a:ext cx="3782895" cy="369332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dirty="0" smtClean="0"/>
              <a:t>CHSP Grant Review Team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70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r">
              <a:defRPr sz="1200"/>
            </a:lvl1pPr>
          </a:lstStyle>
          <a:p>
            <a:fld id="{86894DB3-5D6D-4816-A51B-0022C1164F32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r">
              <a:defRPr sz="1200"/>
            </a:lvl1pPr>
          </a:lstStyle>
          <a:p>
            <a:fld id="{02476D89-9A2B-4CE2-B977-B71CD9263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76D89-9A2B-4CE2-B977-B71CD92635B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31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85BAF-77B4-4DBB-921E-70F3C3345AB5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46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1F5D4-87EE-4B9B-99E7-3E8E4903195C}" type="slidenum">
              <a:rPr lang="en-US" smtClean="0"/>
              <a:pPr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078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76D89-9A2B-4CE2-B977-B71CD92635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4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8B767-1AFE-4786-B940-1C3E443DAB0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679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865D9-F63D-41F9-9D38-B078FC38C3D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625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6EAF2-0C29-46E4-99FB-8B994E75AC18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21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8204D-AA26-4502-A718-ED9A5E1FB2B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74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92C12-D632-486B-8099-D51CCCBF17A3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3027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6CB6B-22F5-48D8-8D5B-00D43D259E25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43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58062-B43E-446A-9784-667D3757F4B2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39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F95B-5B44-470A-82BE-E70958B27502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FF7-2FE9-4ACF-9F1B-24CCB7BA9B26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1D06-62FC-408A-8DED-91263047028D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C972-531C-46CA-9D01-FAAC67F2120E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3cblock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8359202" y="5867400"/>
            <a:ext cx="784798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4" descr="3cblock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8359202" y="5867400"/>
            <a:ext cx="784798" cy="990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672-5988-4265-BC51-49E9D4AFE21A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8D-817B-445A-9AF7-9CA7CA6ABF52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3cblock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8359202" y="5867400"/>
            <a:ext cx="784798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45C3-49F6-4D73-ABB2-BC52A06CE09D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4" descr="3cblock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8359202" y="5867400"/>
            <a:ext cx="784798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9EE-1FF6-4560-96C6-977B5A3F185C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3cblock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8359202" y="5867400"/>
            <a:ext cx="784798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2018-9660-448C-A080-3DAB7929F9D4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4" descr="3cblock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8359202" y="5867400"/>
            <a:ext cx="784798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1DC-EB2C-457C-993F-9C491E83DF02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3cblock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8359202" y="5867400"/>
            <a:ext cx="784798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210B-58F5-456A-8B94-70F5A9C8C189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3cblock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8359202" y="5867400"/>
            <a:ext cx="784798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EBB9-6CAB-4D46-975E-9679B70368AF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3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D21F-8F31-4333-A1FE-E98D75E36D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3cblock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8359202" y="5867400"/>
            <a:ext cx="784798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720"/>
            <a:ext cx="3657600" cy="71628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16051"/>
          </a:xfrm>
        </p:spPr>
        <p:txBody>
          <a:bodyPr>
            <a:no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>
                <a:latin typeface="Centaur" panose="02030504050205020304" pitchFamily="18" charset="0"/>
              </a:rPr>
              <a:t>Board of Directors Training</a:t>
            </a:r>
            <a:r>
              <a:rPr lang="en-US" sz="5400" dirty="0" smtClean="0">
                <a:latin typeface="Centaur" panose="02030504050205020304" pitchFamily="18" charset="0"/>
              </a:rPr>
              <a:t/>
            </a:r>
            <a:br>
              <a:rPr lang="en-US" sz="5400" dirty="0" smtClean="0">
                <a:latin typeface="Centaur" panose="02030504050205020304" pitchFamily="18" charset="0"/>
              </a:rPr>
            </a:br>
            <a:endParaRPr lang="en-US" sz="5400" i="1" dirty="0">
              <a:latin typeface="Centaur" panose="020305040502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436" y="44958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anose="02030504050205020304" pitchFamily="18" charset="0"/>
              </a:rPr>
              <a:t>Darrel James</a:t>
            </a:r>
            <a:endParaRPr lang="en-US" dirty="0">
              <a:latin typeface="Centaur" panose="02030504050205020304" pitchFamily="18" charset="0"/>
            </a:endParaRPr>
          </a:p>
          <a:p>
            <a:r>
              <a:rPr lang="en-US" sz="2800" dirty="0" smtClean="0">
                <a:latin typeface="Centaur" panose="02030504050205020304" pitchFamily="18" charset="0"/>
              </a:rPr>
              <a:t>Family &amp; Community Engagement Manager</a:t>
            </a:r>
          </a:p>
          <a:p>
            <a:r>
              <a:rPr lang="en-US" sz="2800" dirty="0" smtClean="0">
                <a:latin typeface="Centaur" panose="02030504050205020304" pitchFamily="18" charset="0"/>
              </a:rPr>
              <a:t>March 23,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1524000"/>
            <a:ext cx="5286375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Eligibility</a:t>
            </a:r>
            <a:endParaRPr lang="en-US" sz="6000" b="1" dirty="0">
              <a:latin typeface="Centaur" panose="020305040502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are eligible for succeeding program year if age eligible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Program must keep eligibility records for each participant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Staff must be trained to determine eligibility of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latin typeface="Centaur" panose="02030504050205020304" pitchFamily="18" charset="0"/>
              </a:rPr>
              <a:t>Eligibility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371601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Staff must not intentionally violate federal and program eligibility determination regulations</a:t>
            </a:r>
          </a:p>
          <a:p>
            <a:endParaRPr lang="en-US" dirty="0"/>
          </a:p>
          <a:p>
            <a:r>
              <a:rPr lang="en-US" dirty="0" smtClean="0"/>
              <a:t>Program must train all governing body and Policy </a:t>
            </a:r>
            <a:r>
              <a:rPr lang="en-US" dirty="0"/>
              <a:t>C</a:t>
            </a:r>
            <a:r>
              <a:rPr lang="en-US" dirty="0" smtClean="0"/>
              <a:t>ouncil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86200"/>
            <a:ext cx="4038600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Recruitment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Community Assessment Data</a:t>
            </a:r>
          </a:p>
          <a:p>
            <a:r>
              <a:rPr lang="en-US" dirty="0" smtClean="0"/>
              <a:t>Recruitment Plan</a:t>
            </a:r>
          </a:p>
          <a:p>
            <a:r>
              <a:rPr lang="en-US" dirty="0" smtClean="0"/>
              <a:t>Recruitment Area</a:t>
            </a:r>
          </a:p>
          <a:p>
            <a:r>
              <a:rPr lang="en-US" dirty="0" smtClean="0"/>
              <a:t>Children with Disabilities</a:t>
            </a:r>
          </a:p>
          <a:p>
            <a:r>
              <a:rPr lang="en-US" dirty="0" smtClean="0"/>
              <a:t>Early Head Start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Re-enrollment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19200"/>
            <a:ext cx="2141886" cy="245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92" b="13130"/>
          <a:stretch/>
        </p:blipFill>
        <p:spPr bwMode="auto">
          <a:xfrm>
            <a:off x="4267200" y="4038600"/>
            <a:ext cx="3370943" cy="23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Selection Process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ERSEA Committee</a:t>
            </a:r>
          </a:p>
          <a:p>
            <a:endParaRPr lang="en-US" dirty="0"/>
          </a:p>
          <a:p>
            <a:r>
              <a:rPr lang="en-US" dirty="0" smtClean="0"/>
              <a:t>Selection Criteria </a:t>
            </a:r>
          </a:p>
          <a:p>
            <a:endParaRPr lang="en-US" dirty="0"/>
          </a:p>
          <a:p>
            <a:r>
              <a:rPr lang="en-US" dirty="0" smtClean="0"/>
              <a:t>Program must meet 10% disability requirement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Wait List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556" r="-2083" b="2724"/>
          <a:stretch/>
        </p:blipFill>
        <p:spPr>
          <a:xfrm>
            <a:off x="2027040" y="0"/>
            <a:ext cx="5665551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98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Enrollment</a:t>
            </a:r>
            <a:endParaRPr lang="en-US" sz="4800" b="1" dirty="0">
              <a:latin typeface="Centaur" panose="020305040502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41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Funded Enrollment- 378 </a:t>
            </a:r>
          </a:p>
          <a:p>
            <a:r>
              <a:rPr lang="en-US" sz="3600" dirty="0" smtClean="0"/>
              <a:t>Program Reports to Office of Head Start</a:t>
            </a:r>
          </a:p>
          <a:p>
            <a:r>
              <a:rPr lang="en-US" sz="3600" dirty="0" smtClean="0"/>
              <a:t>Vacancies</a:t>
            </a:r>
          </a:p>
          <a:p>
            <a:r>
              <a:rPr lang="en-US" sz="3600" dirty="0" smtClean="0"/>
              <a:t>Homeless and Foster Care Children</a:t>
            </a:r>
          </a:p>
          <a:p>
            <a:r>
              <a:rPr lang="en-US" sz="3600" dirty="0" smtClean="0"/>
              <a:t>Registration/DCF Rules</a:t>
            </a:r>
          </a:p>
          <a:p>
            <a:r>
              <a:rPr lang="en-US" sz="3600" dirty="0" smtClean="0"/>
              <a:t>Parent Participation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Tracking Attendance</a:t>
            </a:r>
          </a:p>
          <a:p>
            <a:r>
              <a:rPr lang="en-US" sz="4000" dirty="0" smtClean="0"/>
              <a:t>One Hour Rule</a:t>
            </a:r>
          </a:p>
          <a:p>
            <a:r>
              <a:rPr lang="en-US" sz="4000" dirty="0" smtClean="0"/>
              <a:t>Promote Regular </a:t>
            </a:r>
            <a:r>
              <a:rPr lang="en-US" sz="4000" dirty="0"/>
              <a:t>A</a:t>
            </a:r>
            <a:r>
              <a:rPr lang="en-US" sz="4000" dirty="0" smtClean="0"/>
              <a:t>ttendance</a:t>
            </a:r>
          </a:p>
          <a:p>
            <a:r>
              <a:rPr lang="en-US" sz="4000" dirty="0" smtClean="0"/>
              <a:t>Average Daily 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https://tse3.mm.bing.net/th?id=OIP.tFMQysmif1ACznDLcGnA3AHaFx&amp;pid=15.1&amp;P=0&amp;w=214&amp;h=1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9612"/>
            <a:ext cx="2819400" cy="18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tse1.mm.bing.net/th?id=OIP.C7k99MjSTCoRdAEaZKOCEgAAAA&amp;pid=15.1&amp;P=0&amp;w=237&amp;h=16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17638"/>
            <a:ext cx="28194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aur" panose="02030504050205020304" pitchFamily="18" charset="0"/>
              </a:rPr>
              <a:t>Thank You</a:t>
            </a:r>
            <a:endParaRPr lang="en-US" sz="4800" dirty="0">
              <a:latin typeface="Centaur" panose="020305040502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42857" r="17881" b="12411"/>
          <a:stretch/>
        </p:blipFill>
        <p:spPr>
          <a:xfrm rot="10800000">
            <a:off x="2162998" y="2209800"/>
            <a:ext cx="4818004" cy="25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Family &amp; Community Engagement</a:t>
            </a:r>
            <a:endParaRPr lang="en-US" sz="4800" b="1" dirty="0">
              <a:latin typeface="Centaur" panose="020305040502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t="6897" r="12644"/>
          <a:stretch/>
        </p:blipFill>
        <p:spPr>
          <a:xfrm>
            <a:off x="5753100" y="1828800"/>
            <a:ext cx="2969486" cy="2672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4329" y="459069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Darrel J. James</a:t>
            </a:r>
          </a:p>
          <a:p>
            <a:pPr algn="ctr"/>
            <a:r>
              <a:rPr lang="en-US" dirty="0" smtClean="0"/>
              <a:t>Family &amp; Community Engagement Manager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563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Family Advocates (8)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Family and Community Partnership	</a:t>
            </a:r>
            <a:r>
              <a:rPr lang="en-US" sz="2400" dirty="0"/>
              <a:t>	</a:t>
            </a:r>
            <a:r>
              <a:rPr lang="en-US" sz="2400" dirty="0" smtClean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Health Services Coordinator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Medical, Dental, &amp; Nutrition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Parent Engagement Coordinator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Parent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Family Services Specialist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Transportation/ERSEA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16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ERSEA Training Overview</a:t>
            </a:r>
            <a:endParaRPr lang="en-US" sz="4800" b="1" dirty="0">
              <a:latin typeface="Centaur" panose="020305040502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entaur" panose="020305040502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E</a:t>
            </a:r>
            <a:r>
              <a:rPr lang="en-US" sz="4000" dirty="0" smtClean="0">
                <a:latin typeface="Centaur" panose="02030504050205020304" pitchFamily="18" charset="0"/>
              </a:rPr>
              <a:t>ligibility</a:t>
            </a:r>
          </a:p>
          <a:p>
            <a:r>
              <a:rPr lang="en-US" sz="4000" b="1" dirty="0" smtClean="0">
                <a:latin typeface="Centaur" panose="020305040502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Centaur" panose="02030504050205020304" pitchFamily="18" charset="0"/>
              </a:rPr>
              <a:t>R</a:t>
            </a:r>
            <a:r>
              <a:rPr lang="en-US" sz="4000" dirty="0" smtClean="0">
                <a:latin typeface="Centaur" panose="02030504050205020304" pitchFamily="18" charset="0"/>
              </a:rPr>
              <a:t>ecruitment</a:t>
            </a:r>
          </a:p>
          <a:p>
            <a:r>
              <a:rPr lang="en-US" sz="4000" b="1" dirty="0" smtClean="0">
                <a:latin typeface="Centaur" panose="020305040502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Centaur" panose="02030504050205020304" pitchFamily="18" charset="0"/>
              </a:rPr>
              <a:t>S</a:t>
            </a:r>
            <a:r>
              <a:rPr lang="en-US" sz="4000" dirty="0" smtClean="0">
                <a:latin typeface="Centaur" panose="02030504050205020304" pitchFamily="18" charset="0"/>
              </a:rPr>
              <a:t>election</a:t>
            </a:r>
          </a:p>
          <a:p>
            <a:r>
              <a:rPr lang="en-US" sz="4000" b="1" dirty="0" smtClean="0">
                <a:latin typeface="Centaur" panose="02030504050205020304" pitchFamily="18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Centaur" panose="02030504050205020304" pitchFamily="18" charset="0"/>
              </a:rPr>
              <a:t>E</a:t>
            </a:r>
            <a:r>
              <a:rPr lang="en-US" sz="4000" dirty="0" smtClean="0">
                <a:latin typeface="Centaur" panose="02030504050205020304" pitchFamily="18" charset="0"/>
              </a:rPr>
              <a:t>nrollment</a:t>
            </a:r>
          </a:p>
          <a:p>
            <a:r>
              <a:rPr lang="en-US" sz="4000" b="1" dirty="0" smtClean="0">
                <a:latin typeface="Centaur" panose="02030504050205020304" pitchFamily="18" charset="0"/>
              </a:rPr>
              <a:t> </a:t>
            </a:r>
            <a:r>
              <a:rPr lang="en-US" sz="4000" b="1" dirty="0" smtClean="0">
                <a:solidFill>
                  <a:schemeClr val="accent5"/>
                </a:solidFill>
                <a:latin typeface="Centaur" panose="02030504050205020304" pitchFamily="18" charset="0"/>
              </a:rPr>
              <a:t>A</a:t>
            </a:r>
            <a:r>
              <a:rPr lang="en-US" sz="4000" dirty="0" smtClean="0">
                <a:latin typeface="Centaur" panose="02030504050205020304" pitchFamily="18" charset="0"/>
              </a:rPr>
              <a:t>ttendance</a:t>
            </a:r>
            <a:endParaRPr lang="en-US" sz="4000" dirty="0">
              <a:latin typeface="Centaur" panose="020305040502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01295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aur" panose="02030504050205020304" pitchFamily="18" charset="0"/>
              </a:rPr>
              <a:t>Purpose of ERSEA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3886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Determine community </a:t>
            </a:r>
            <a:r>
              <a:rPr lang="en-US" sz="2000" dirty="0"/>
              <a:t>s</a:t>
            </a:r>
            <a:r>
              <a:rPr lang="en-US" sz="2000" dirty="0" smtClean="0"/>
              <a:t>trengths</a:t>
            </a:r>
          </a:p>
          <a:p>
            <a:endParaRPr lang="en-US" sz="2000" dirty="0"/>
          </a:p>
          <a:p>
            <a:r>
              <a:rPr lang="en-US" sz="2000" dirty="0" smtClean="0"/>
              <a:t>Determine needs, resources, and recruitment areas</a:t>
            </a:r>
          </a:p>
          <a:p>
            <a:endParaRPr lang="en-US" sz="2000" dirty="0"/>
          </a:p>
          <a:p>
            <a:r>
              <a:rPr lang="en-US" sz="2000" dirty="0" smtClean="0"/>
              <a:t>List requirements and procedures for the Eligibility, Recruitment, Selection, Enrollment and Attendance of children</a:t>
            </a:r>
          </a:p>
          <a:p>
            <a:endParaRPr lang="en-US" sz="2000" i="1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AutoShape 4" descr="LEON COUNTY - Florida's Capital County &gt; Home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Jefferson County, Florida (U.S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31938"/>
            <a:ext cx="1447800" cy="1476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A TV Partners with Franklin County Florida for Television Programming of  Tourist Are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733800"/>
            <a:ext cx="2202111" cy="14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68" y="2692820"/>
            <a:ext cx="1700960" cy="1700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90" y="4187792"/>
            <a:ext cx="144661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Service Areas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Leon County - 327 slots</a:t>
            </a:r>
          </a:p>
          <a:p>
            <a:pPr lvl="1"/>
            <a:r>
              <a:rPr lang="en-US" sz="2400" dirty="0" smtClean="0"/>
              <a:t>South City Head Start 		(188 slots)</a:t>
            </a:r>
          </a:p>
          <a:p>
            <a:pPr lvl="1"/>
            <a:r>
              <a:rPr lang="en-US" sz="2400" dirty="0" smtClean="0"/>
              <a:t>Mabry Street Head Start 	(82 slots)</a:t>
            </a:r>
          </a:p>
          <a:p>
            <a:pPr lvl="1"/>
            <a:r>
              <a:rPr lang="en-US" sz="2400" dirty="0" smtClean="0"/>
              <a:t>Louise B. Royal Head Start	</a:t>
            </a:r>
            <a:r>
              <a:rPr lang="en-US" sz="2400" dirty="0"/>
              <a:t>(</a:t>
            </a:r>
            <a:r>
              <a:rPr lang="en-US" sz="2400" dirty="0" smtClean="0"/>
              <a:t>57 slots)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Jefferson County – 34 slots	</a:t>
            </a:r>
          </a:p>
          <a:p>
            <a:pPr lvl="1"/>
            <a:r>
              <a:rPr lang="en-US" sz="2400" dirty="0" smtClean="0"/>
              <a:t>Jefferson County Head Start	(34 slots)</a:t>
            </a:r>
          </a:p>
          <a:p>
            <a:endParaRPr lang="en-US" sz="2400" dirty="0"/>
          </a:p>
          <a:p>
            <a:r>
              <a:rPr lang="en-US" sz="2400" dirty="0" smtClean="0"/>
              <a:t>Franklin County – 17 slots</a:t>
            </a:r>
          </a:p>
          <a:p>
            <a:pPr lvl="1" indent="-342900"/>
            <a:r>
              <a:rPr lang="en-US" sz="2400" dirty="0" smtClean="0"/>
              <a:t>Franklin County Head Start	(17 slots)</a:t>
            </a:r>
          </a:p>
          <a:p>
            <a:pPr lvl="1"/>
            <a:endParaRPr lang="en-US" sz="2400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Eligibility</a:t>
            </a:r>
            <a:endParaRPr lang="en-US" sz="4800" b="1" dirty="0">
              <a:latin typeface="Centaur" panose="020305040502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3669"/>
            <a:ext cx="8915400" cy="487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In-person interview with each family </a:t>
            </a:r>
          </a:p>
          <a:p>
            <a:r>
              <a:rPr lang="en-US" sz="2400" dirty="0" smtClean="0"/>
              <a:t>Application data is verified by qualified staff</a:t>
            </a:r>
          </a:p>
          <a:p>
            <a:r>
              <a:rPr lang="en-US" sz="2400" dirty="0" smtClean="0"/>
              <a:t>Qualified staff will determine eligibility</a:t>
            </a:r>
          </a:p>
          <a:p>
            <a:endParaRPr lang="en-US" sz="2400" dirty="0"/>
          </a:p>
          <a:p>
            <a:r>
              <a:rPr lang="en-US" sz="2400" dirty="0" smtClean="0"/>
              <a:t>Age requirements</a:t>
            </a:r>
          </a:p>
          <a:p>
            <a:pPr marL="0" indent="0">
              <a:buNone/>
            </a:pPr>
            <a:r>
              <a:rPr lang="en-US" sz="2400" dirty="0" smtClean="0"/>
              <a:t>	Child must be 3 years old on or before September 1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Income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Family’s income must be equal to or below the poverty line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TANF, Homeless, SSI and Foster families are eligible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aur" panose="02030504050205020304" pitchFamily="18" charset="0"/>
              </a:rPr>
              <a:t>Eligibility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52400" y="1676400"/>
            <a:ext cx="8991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Families who meet eligibility requirements must be served first</a:t>
            </a:r>
          </a:p>
          <a:p>
            <a:r>
              <a:rPr lang="en-US" dirty="0" smtClean="0"/>
              <a:t>A program may enroll an additional 35% of ineligible families</a:t>
            </a:r>
          </a:p>
          <a:p>
            <a:r>
              <a:rPr lang="en-US" dirty="0" smtClean="0"/>
              <a:t>A program may enroll children with disabilities that are not income eligible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7586" r="16507"/>
          <a:stretch/>
        </p:blipFill>
        <p:spPr>
          <a:xfrm>
            <a:off x="4419600" y="4343399"/>
            <a:ext cx="2819400" cy="205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Verifying Eligibility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1"/>
          </a:xfrm>
        </p:spPr>
        <p:txBody>
          <a:bodyPr>
            <a:normAutofit/>
          </a:bodyPr>
          <a:lstStyle/>
          <a:p>
            <a:r>
              <a:rPr lang="en-US" dirty="0" smtClean="0"/>
              <a:t>Tax forms (W-2, 1040)</a:t>
            </a:r>
          </a:p>
          <a:p>
            <a:r>
              <a:rPr lang="en-US" dirty="0" smtClean="0"/>
              <a:t>Pay check stubs</a:t>
            </a:r>
          </a:p>
          <a:p>
            <a:r>
              <a:rPr lang="en-US" dirty="0" smtClean="0"/>
              <a:t>Written statements from employers</a:t>
            </a:r>
          </a:p>
          <a:p>
            <a:r>
              <a:rPr lang="en-US" dirty="0" smtClean="0"/>
              <a:t>Notarized Affidavit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86200"/>
            <a:ext cx="3372336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entaur" panose="02030504050205020304" pitchFamily="18" charset="0"/>
              </a:rPr>
              <a:t>Verifying Eligibility</a:t>
            </a:r>
          </a:p>
        </p:txBody>
      </p:sp>
      <p:sp>
        <p:nvSpPr>
          <p:cNvPr id="38915" name="Rectangle 1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Homeless Families</a:t>
            </a:r>
          </a:p>
          <a:p>
            <a:pPr marL="0" indent="0">
              <a:buNone/>
            </a:pPr>
            <a:r>
              <a:rPr lang="en-US" sz="2400" dirty="0" smtClean="0"/>
              <a:t>	McKinney-Vento Homeless Act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Written statements from homeless service provider or 	school 	personnel</a:t>
            </a:r>
          </a:p>
          <a:p>
            <a:pPr marL="0" indent="0">
              <a:buNone/>
            </a:pPr>
            <a:r>
              <a:rPr lang="en-US" sz="2400" dirty="0"/>
              <a:t>	S</a:t>
            </a:r>
            <a:r>
              <a:rPr lang="en-US" sz="2400" dirty="0" smtClean="0"/>
              <a:t>igned declaration by the family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Foster Care Families</a:t>
            </a:r>
          </a:p>
          <a:p>
            <a:pPr marL="0" indent="0">
              <a:buNone/>
            </a:pPr>
            <a:r>
              <a:rPr lang="en-US" sz="2400" dirty="0" smtClean="0"/>
              <a:t>	Court order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Any legal or government-issued document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Written statement from government child welfare official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D21F-8F31-4333-A1FE-E98D75E36D8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12331</TotalTime>
  <Words>306</Words>
  <Application>Microsoft Office PowerPoint</Application>
  <PresentationFormat>On-screen Show (4:3)</PresentationFormat>
  <Paragraphs>142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Centaur</vt:lpstr>
      <vt:lpstr>Wingdings</vt:lpstr>
      <vt:lpstr>Office Theme</vt:lpstr>
      <vt:lpstr> Board of Directors Training </vt:lpstr>
      <vt:lpstr>Family &amp; Community Engagement</vt:lpstr>
      <vt:lpstr>ERSEA Training Overview</vt:lpstr>
      <vt:lpstr>Purpose of ERSEA</vt:lpstr>
      <vt:lpstr>Service Areas</vt:lpstr>
      <vt:lpstr>Eligibility</vt:lpstr>
      <vt:lpstr>Eligibility</vt:lpstr>
      <vt:lpstr>Verifying Eligibility</vt:lpstr>
      <vt:lpstr>Verifying Eligibility</vt:lpstr>
      <vt:lpstr>Eligibility</vt:lpstr>
      <vt:lpstr>Eligibility</vt:lpstr>
      <vt:lpstr>Recruitment</vt:lpstr>
      <vt:lpstr>Selection Process</vt:lpstr>
      <vt:lpstr>PowerPoint Presentation</vt:lpstr>
      <vt:lpstr>Enrollment</vt:lpstr>
      <vt:lpstr>Attendance</vt:lpstr>
      <vt:lpstr>Thank You</vt:lpstr>
    </vt:vector>
  </TitlesOfParts>
  <Company>CACAA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Center</dc:creator>
  <cp:lastModifiedBy>Darrel James</cp:lastModifiedBy>
  <cp:revision>330</cp:revision>
  <cp:lastPrinted>2021-03-23T16:32:38Z</cp:lastPrinted>
  <dcterms:created xsi:type="dcterms:W3CDTF">2013-04-02T15:28:11Z</dcterms:created>
  <dcterms:modified xsi:type="dcterms:W3CDTF">2021-03-23T16:53:25Z</dcterms:modified>
</cp:coreProperties>
</file>