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9" r:id="rId2"/>
    <p:sldId id="390" r:id="rId3"/>
    <p:sldId id="343" r:id="rId4"/>
    <p:sldId id="372" r:id="rId5"/>
    <p:sldId id="378" r:id="rId6"/>
    <p:sldId id="383" r:id="rId7"/>
    <p:sldId id="384" r:id="rId8"/>
    <p:sldId id="385" r:id="rId9"/>
    <p:sldId id="386" r:id="rId10"/>
    <p:sldId id="350" r:id="rId11"/>
    <p:sldId id="388" r:id="rId12"/>
    <p:sldId id="381" r:id="rId13"/>
    <p:sldId id="382" r:id="rId14"/>
    <p:sldId id="387" r:id="rId15"/>
    <p:sldId id="373" r:id="rId16"/>
    <p:sldId id="389" r:id="rId17"/>
    <p:sldId id="324" r:id="rId18"/>
    <p:sldId id="319" r:id="rId19"/>
    <p:sldId id="345" r:id="rId20"/>
    <p:sldId id="346" r:id="rId21"/>
    <p:sldId id="371" r:id="rId22"/>
    <p:sldId id="344" r:id="rId23"/>
    <p:sldId id="352" r:id="rId24"/>
    <p:sldId id="353" r:id="rId25"/>
    <p:sldId id="354" r:id="rId26"/>
    <p:sldId id="361" r:id="rId27"/>
    <p:sldId id="374" r:id="rId28"/>
    <p:sldId id="375" r:id="rId29"/>
    <p:sldId id="376" r:id="rId30"/>
    <p:sldId id="377" r:id="rId31"/>
    <p:sldId id="364" r:id="rId32"/>
    <p:sldId id="355" r:id="rId33"/>
    <p:sldId id="366" r:id="rId34"/>
    <p:sldId id="365" r:id="rId35"/>
    <p:sldId id="356" r:id="rId36"/>
    <p:sldId id="357" r:id="rId37"/>
    <p:sldId id="363" r:id="rId38"/>
    <p:sldId id="367" r:id="rId39"/>
    <p:sldId id="369" r:id="rId40"/>
    <p:sldId id="368" r:id="rId41"/>
    <p:sldId id="30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92230" autoAdjust="0"/>
  </p:normalViewPr>
  <p:slideViewPr>
    <p:cSldViewPr>
      <p:cViewPr>
        <p:scale>
          <a:sx n="53" d="100"/>
          <a:sy n="53" d="100"/>
        </p:scale>
        <p:origin x="-3336" y="-11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r>
              <a:rPr lang="en-US" b="1" i="1" dirty="0" smtClean="0"/>
              <a:t>Getting Ahead Facilitator Training</a:t>
            </a:r>
          </a:p>
          <a:p>
            <a:endParaRPr lang="en-US" b="1" i="1"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7" tIns="46584" rIns="93167" bIns="46584" rtlCol="0"/>
          <a:lstStyle>
            <a:lvl1pPr algn="r">
              <a:defRPr sz="1200"/>
            </a:lvl1pPr>
          </a:lstStyle>
          <a:p>
            <a:r>
              <a:rPr lang="en-US" dirty="0" smtClean="0"/>
              <a:t>March 30, 2016</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r>
              <a:rPr lang="en-US" dirty="0" smtClean="0"/>
              <a:t>Capital Area Community Action Agency</a:t>
            </a:r>
            <a:br>
              <a:rPr lang="en-US" dirty="0" smtClean="0"/>
            </a:br>
            <a:r>
              <a:rPr lang="en-US" dirty="0" smtClean="0"/>
              <a:t>Tallahassee</a:t>
            </a: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926C3041-E9D8-4441-8E5C-90367B6386CA}" type="slidenum">
              <a:rPr lang="en-US" smtClean="0"/>
              <a:t>‹#›</a:t>
            </a:fld>
            <a:endParaRPr lang="en-US"/>
          </a:p>
        </p:txBody>
      </p:sp>
    </p:spTree>
    <p:extLst>
      <p:ext uri="{BB962C8B-B14F-4D97-AF65-F5344CB8AC3E}">
        <p14:creationId xmlns:p14="http://schemas.microsoft.com/office/powerpoint/2010/main" val="24944796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86894DB3-5D6D-4816-A51B-0022C1164F32}" type="datetimeFigureOut">
              <a:rPr lang="en-US" smtClean="0"/>
              <a:t>3/28/2016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02476D89-9A2B-4CE2-B977-B71CD92635BE}" type="slidenum">
              <a:rPr lang="en-US" smtClean="0"/>
              <a:t>‹#›</a:t>
            </a:fld>
            <a:endParaRPr lang="en-US"/>
          </a:p>
        </p:txBody>
      </p:sp>
    </p:spTree>
    <p:extLst>
      <p:ext uri="{BB962C8B-B14F-4D97-AF65-F5344CB8AC3E}">
        <p14:creationId xmlns:p14="http://schemas.microsoft.com/office/powerpoint/2010/main" val="13595309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384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them resources scoring chart</a:t>
            </a:r>
            <a:endParaRPr lang="en-US" dirty="0"/>
          </a:p>
        </p:txBody>
      </p:sp>
    </p:spTree>
    <p:extLst>
      <p:ext uri="{BB962C8B-B14F-4D97-AF65-F5344CB8AC3E}">
        <p14:creationId xmlns:p14="http://schemas.microsoft.com/office/powerpoint/2010/main" val="336925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begin to build community assessments. Investigators find the individuals, associations and institutions that have the vision, knowledge and connections to help solve community problems in new exciting ways. This creates contacts within the community that help to develop one on one relationship. Participants go into their community and research everything from health conditions, education conditions, jobs and banking conditions. </a:t>
            </a:r>
          </a:p>
          <a:p>
            <a:r>
              <a:rPr lang="en-US" dirty="0"/>
              <a:t> </a:t>
            </a:r>
          </a:p>
          <a:p>
            <a:r>
              <a:rPr lang="en-US" dirty="0"/>
              <a:t>At this stage investigators who become leaders of their own lives now create their plan.  They know what needs to be done, how it needs to be done and where it needs to be done. They have a strategy for building resources for them to achieve their plans.</a:t>
            </a:r>
          </a:p>
          <a:p>
            <a:r>
              <a:rPr lang="en-US" dirty="0"/>
              <a:t> </a:t>
            </a:r>
          </a:p>
          <a:p>
            <a:r>
              <a:rPr lang="en-US" dirty="0"/>
              <a:t>Combining the relationships-based approach of poverty with the achievement based approach of the middle class allows us to form and build new relationships of mutual respect and expanded opportunities for everyone.</a:t>
            </a:r>
          </a:p>
          <a:p>
            <a:r>
              <a:rPr lang="en-US" dirty="0"/>
              <a:t> </a:t>
            </a:r>
          </a:p>
          <a:p>
            <a:endParaRPr lang="en-US" dirty="0"/>
          </a:p>
        </p:txBody>
      </p:sp>
    </p:spTree>
    <p:extLst>
      <p:ext uri="{BB962C8B-B14F-4D97-AF65-F5344CB8AC3E}">
        <p14:creationId xmlns:p14="http://schemas.microsoft.com/office/powerpoint/2010/main" val="107120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where you come in. </a:t>
            </a:r>
          </a:p>
        </p:txBody>
      </p:sp>
    </p:spTree>
    <p:extLst>
      <p:ext uri="{BB962C8B-B14F-4D97-AF65-F5344CB8AC3E}">
        <p14:creationId xmlns:p14="http://schemas.microsoft.com/office/powerpoint/2010/main" val="256911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647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a:t>
            </a:r>
            <a:r>
              <a:rPr lang="en-US" sz="1400" baseline="0" dirty="0" smtClean="0"/>
              <a:t> have in your packet FAQ’s</a:t>
            </a:r>
          </a:p>
          <a:p>
            <a:r>
              <a:rPr lang="en-US" sz="1400" baseline="0" dirty="0" smtClean="0"/>
              <a:t>Motivation; encouragement to bring out the best in the mentee</a:t>
            </a:r>
          </a:p>
          <a:p>
            <a:r>
              <a:rPr lang="en-US" sz="1400" baseline="0" dirty="0" smtClean="0"/>
              <a:t>Resource broker: providing access to  people and resources (community, state, federal) that will support the mentee with achieving upward mobility with their plans. Remember they are aware that agency services keep them in poverty.</a:t>
            </a:r>
          </a:p>
          <a:p>
            <a:r>
              <a:rPr lang="en-US" sz="1400" dirty="0" smtClean="0"/>
              <a:t> </a:t>
            </a:r>
            <a:endParaRPr lang="en-US" sz="1400" dirty="0"/>
          </a:p>
        </p:txBody>
      </p:sp>
    </p:spTree>
    <p:extLst>
      <p:ext uri="{BB962C8B-B14F-4D97-AF65-F5344CB8AC3E}">
        <p14:creationId xmlns:p14="http://schemas.microsoft.com/office/powerpoint/2010/main" val="234515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87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are asking</a:t>
            </a:r>
            <a:r>
              <a:rPr lang="en-US" baseline="0" dirty="0" smtClean="0"/>
              <a:t> if the mentors are interested in running workshops in there area </a:t>
            </a:r>
            <a:r>
              <a:rPr lang="en-US" baseline="0" smtClean="0"/>
              <a:t>of expertise.</a:t>
            </a:r>
            <a:endParaRPr lang="en-US" baseline="0" dirty="0" smtClean="0"/>
          </a:p>
          <a:p>
            <a:pPr marL="171450" indent="-171450">
              <a:buFont typeface="Arial" panose="020B0604020202020204" pitchFamily="34" charset="0"/>
              <a:buChar char="•"/>
            </a:pPr>
            <a:r>
              <a:rPr lang="en-US" baseline="0" dirty="0" smtClean="0"/>
              <a:t>If so there will be a sign up sheet for those interested and please sign up on your way out</a:t>
            </a:r>
          </a:p>
          <a:p>
            <a:pPr marL="171450" indent="-171450">
              <a:buFont typeface="Arial" panose="020B0604020202020204" pitchFamily="34" charset="0"/>
              <a:buChar char="•"/>
            </a:pPr>
            <a:r>
              <a:rPr lang="en-US" baseline="0" dirty="0" smtClean="0"/>
              <a:t>Program Coordinator will be in touch with you to scheduling dates</a:t>
            </a:r>
            <a:endParaRPr lang="en-US" dirty="0"/>
          </a:p>
        </p:txBody>
      </p:sp>
    </p:spTree>
    <p:extLst>
      <p:ext uri="{BB962C8B-B14F-4D97-AF65-F5344CB8AC3E}">
        <p14:creationId xmlns:p14="http://schemas.microsoft.com/office/powerpoint/2010/main" val="257880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582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39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-Investigators and co-investigators spend 15 straight </a:t>
            </a:r>
            <a:r>
              <a:rPr lang="en-US" dirty="0" err="1" smtClean="0"/>
              <a:t>wks</a:t>
            </a:r>
            <a:r>
              <a:rPr lang="en-US" dirty="0" smtClean="0"/>
              <a:t> @ 2-2.5 </a:t>
            </a:r>
            <a:r>
              <a:rPr lang="en-US" dirty="0" err="1" smtClean="0"/>
              <a:t>hrs</a:t>
            </a:r>
            <a:r>
              <a:rPr lang="en-US" dirty="0" smtClean="0"/>
              <a:t> a session investigating and researching poverty in the  communities in which they reside , including individual choices, community conditions, exploitation, and political/economic structures.</a:t>
            </a:r>
          </a:p>
          <a:p>
            <a:endParaRPr lang="en-US" dirty="0"/>
          </a:p>
          <a:p>
            <a:r>
              <a:rPr lang="en-US" dirty="0" smtClean="0"/>
              <a:t>-By investigating poverty and the contributing factors, we research and explore on a group level what needs to happen for us  </a:t>
            </a:r>
            <a:endParaRPr lang="en-US" dirty="0"/>
          </a:p>
        </p:txBody>
      </p:sp>
    </p:spTree>
    <p:extLst>
      <p:ext uri="{BB962C8B-B14F-4D97-AF65-F5344CB8AC3E}">
        <p14:creationId xmlns:p14="http://schemas.microsoft.com/office/powerpoint/2010/main" val="12621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 to recruit from</a:t>
            </a:r>
            <a:r>
              <a:rPr lang="en-US" baseline="0" dirty="0" smtClean="0"/>
              <a:t> colleges-Adult Education</a:t>
            </a:r>
            <a:endParaRPr lang="en-US" dirty="0"/>
          </a:p>
        </p:txBody>
      </p:sp>
    </p:spTree>
    <p:extLst>
      <p:ext uri="{BB962C8B-B14F-4D97-AF65-F5344CB8AC3E}">
        <p14:creationId xmlns:p14="http://schemas.microsoft.com/office/powerpoint/2010/main" val="218819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mental models of Poverty and balloon</a:t>
            </a:r>
            <a:r>
              <a:rPr lang="en-US" baseline="0" dirty="0" smtClean="0"/>
              <a:t> exercise simultaneously. </a:t>
            </a:r>
            <a:endParaRPr lang="en-US" dirty="0"/>
          </a:p>
        </p:txBody>
      </p:sp>
    </p:spTree>
    <p:extLst>
      <p:ext uri="{BB962C8B-B14F-4D97-AF65-F5344CB8AC3E}">
        <p14:creationId xmlns:p14="http://schemas.microsoft.com/office/powerpoint/2010/main" val="39676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16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837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6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Handout copy of hidden rules</a:t>
            </a:r>
          </a:p>
          <a:p>
            <a:endParaRPr lang="en-US" dirty="0" smtClean="0"/>
          </a:p>
          <a:p>
            <a:pPr defTabSz="914300">
              <a:defRPr/>
            </a:pPr>
            <a:r>
              <a:rPr lang="en-US" dirty="0"/>
              <a:t>Hidden rules are the unspoken cues of any group—you either know them or you don’t.  If you know them you belong, you don’t know them you don’t belong.</a:t>
            </a:r>
          </a:p>
          <a:p>
            <a:endParaRPr lang="en-US" dirty="0"/>
          </a:p>
        </p:txBody>
      </p:sp>
    </p:spTree>
    <p:extLst>
      <p:ext uri="{BB962C8B-B14F-4D97-AF65-F5344CB8AC3E}">
        <p14:creationId xmlns:p14="http://schemas.microsoft.com/office/powerpoint/2010/main" val="23849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376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CA18CC-B782-4B59-AA0B-05849B17E531}" type="datetime1">
              <a:rPr lang="en-US" smtClean="0"/>
              <a:t>3/28/2016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D64C1-5A58-4DD7-B943-3BCB35D1F7EC}"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2E9FC-BB27-406E-8E38-83F0E1C1D175}"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0B70154C-EC91-4BDD-A8C4-F1AF6F08CEDD}" type="datetime1">
              <a:rPr lang="en-US" smtClean="0"/>
              <a:t>3/28/2016</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43B32CD-F443-4508-B307-C91C4F952F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383DB-21EA-4AEB-AAC9-C6E57CC65B41}"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505200" y="6324600"/>
            <a:ext cx="2133600" cy="365125"/>
          </a:xfrm>
        </p:spPr>
        <p:txBody>
          <a:bodyPr/>
          <a:lstStyle>
            <a:lvl1pPr algn="ctr">
              <a:defRPr b="1"/>
            </a:lvl1pPr>
          </a:lstStyle>
          <a:p>
            <a:fld id="{18E6D21F-8F31-4333-A1FE-E98D75E36D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CCB4F-0EE0-431B-8A35-F947ED5F2AC0}"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D1CDC-645F-496A-BE72-3B3E0EFA7949}"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41A5F-CEBC-4964-A860-652A4278BF91}" type="datetime1">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15259-70B7-434D-9F78-C106FCDE4D04}" type="datetime1">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505200" y="6324600"/>
            <a:ext cx="2133600" cy="365125"/>
          </a:xfrm>
        </p:spPr>
        <p:txBody>
          <a:bodyPr/>
          <a:lstStyle>
            <a:lvl1pPr algn="ctr">
              <a:defRPr b="1"/>
            </a:lvl1pPr>
          </a:lstStyle>
          <a:p>
            <a:fld id="{18E6D21F-8F31-4333-A1FE-E98D75E36D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EB0BC-CBB2-4493-988B-FB58CCB3C037}" type="datetime1">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4F3D7-EEF7-4F1D-8265-F5AF02678928}"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380D8-F365-490F-9A53-3E0177A237D4}"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D21F-8F31-4333-A1FE-E98D75E36D8E}"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19D49-2D84-4792-B2C1-D59DD4554AE6}" type="datetime1">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05200" y="6370637"/>
            <a:ext cx="2133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fld id="{18E6D21F-8F31-4333-A1FE-E98D75E36D8E}"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43800" y="6172200"/>
            <a:ext cx="1514246" cy="609600"/>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969" y="6248400"/>
            <a:ext cx="2821631" cy="55244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574" r="11650"/>
          <a:stretch/>
        </p:blipFill>
        <p:spPr>
          <a:xfrm>
            <a:off x="1900518" y="2514600"/>
            <a:ext cx="5522258" cy="2895600"/>
          </a:xfrm>
          <a:prstGeom prst="rect">
            <a:avLst/>
          </a:prstGeom>
        </p:spPr>
      </p:pic>
      <p:sp>
        <p:nvSpPr>
          <p:cNvPr id="5" name="Slide Number Placeholder 4"/>
          <p:cNvSpPr>
            <a:spLocks noGrp="1"/>
          </p:cNvSpPr>
          <p:nvPr>
            <p:ph type="sldNum" sz="quarter" idx="12"/>
          </p:nvPr>
        </p:nvSpPr>
        <p:spPr/>
        <p:txBody>
          <a:bodyPr/>
          <a:lstStyle/>
          <a:p>
            <a:fld id="{18E6D21F-8F31-4333-A1FE-E98D75E36D8E}" type="slidenum">
              <a:rPr lang="en-US" smtClean="0"/>
              <a:t>1</a:t>
            </a:fld>
            <a:endParaRPr lang="en-US"/>
          </a:p>
        </p:txBody>
      </p:sp>
      <p:sp>
        <p:nvSpPr>
          <p:cNvPr id="6" name="TextBox 5"/>
          <p:cNvSpPr txBox="1"/>
          <p:nvPr/>
        </p:nvSpPr>
        <p:spPr>
          <a:xfrm>
            <a:off x="972594" y="1143000"/>
            <a:ext cx="7383561" cy="1200329"/>
          </a:xfrm>
          <a:prstGeom prst="rect">
            <a:avLst/>
          </a:prstGeom>
          <a:noFill/>
        </p:spPr>
        <p:txBody>
          <a:bodyPr wrap="none" rtlCol="0">
            <a:spAutoFit/>
          </a:bodyPr>
          <a:lstStyle/>
          <a:p>
            <a:pPr algn="ctr"/>
            <a:r>
              <a:rPr lang="en-US" sz="7200" b="1" i="1" dirty="0" smtClean="0">
                <a:solidFill>
                  <a:srgbClr val="FFC000"/>
                </a:solidFill>
              </a:rPr>
              <a:t>How to Implement</a:t>
            </a:r>
            <a:endParaRPr lang="en-US" sz="7200" b="1" i="1" dirty="0">
              <a:solidFill>
                <a:srgbClr val="FFC000"/>
              </a:solidFill>
            </a:endParaRPr>
          </a:p>
        </p:txBody>
      </p:sp>
    </p:spTree>
    <p:extLst>
      <p:ext uri="{BB962C8B-B14F-4D97-AF65-F5344CB8AC3E}">
        <p14:creationId xmlns:p14="http://schemas.microsoft.com/office/powerpoint/2010/main" val="2469194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381000"/>
            <a:ext cx="7010400" cy="1143000"/>
          </a:xfrm>
        </p:spPr>
        <p:txBody>
          <a:bodyPr>
            <a:normAutofit/>
          </a:bodyPr>
          <a:lstStyle/>
          <a:p>
            <a:r>
              <a:rPr lang="en-US" dirty="0" smtClean="0"/>
              <a:t>     Recruit  </a:t>
            </a:r>
            <a:r>
              <a:rPr lang="en-US" dirty="0" err="1" smtClean="0"/>
              <a:t>Recruit</a:t>
            </a:r>
            <a:r>
              <a:rPr lang="en-US" dirty="0" smtClean="0"/>
              <a:t>  </a:t>
            </a:r>
            <a:r>
              <a:rPr lang="en-US" dirty="0" err="1" smtClean="0"/>
              <a:t>Recruit</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239000" cy="43434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18E6D21F-8F31-4333-A1FE-E98D75E36D8E}" type="slidenum">
              <a:rPr lang="en-US" smtClean="0"/>
              <a:t>10</a:t>
            </a:fld>
            <a:endParaRPr lang="en-US"/>
          </a:p>
        </p:txBody>
      </p:sp>
    </p:spTree>
    <p:extLst>
      <p:ext uri="{BB962C8B-B14F-4D97-AF65-F5344CB8AC3E}">
        <p14:creationId xmlns:p14="http://schemas.microsoft.com/office/powerpoint/2010/main" val="170384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Recruitment</a:t>
            </a:r>
            <a:endParaRPr lang="en-US" dirty="0"/>
          </a:p>
        </p:txBody>
      </p:sp>
      <p:sp>
        <p:nvSpPr>
          <p:cNvPr id="4" name="Content Placeholder 3"/>
          <p:cNvSpPr>
            <a:spLocks noGrp="1"/>
          </p:cNvSpPr>
          <p:nvPr>
            <p:ph idx="1"/>
          </p:nvPr>
        </p:nvSpPr>
        <p:spPr/>
        <p:txBody>
          <a:bodyPr/>
          <a:lstStyle/>
          <a:p>
            <a:r>
              <a:rPr lang="en-US" dirty="0" smtClean="0"/>
              <a:t>Community Action clients….</a:t>
            </a:r>
          </a:p>
          <a:p>
            <a:r>
              <a:rPr lang="en-US" dirty="0" smtClean="0"/>
              <a:t>Head Start parents</a:t>
            </a:r>
          </a:p>
          <a:p>
            <a:r>
              <a:rPr lang="en-US" dirty="0" smtClean="0"/>
              <a:t>CareerSource – WIOA – Welfare to Work</a:t>
            </a:r>
          </a:p>
          <a:p>
            <a:r>
              <a:rPr lang="en-US" dirty="0" smtClean="0"/>
              <a:t>Adult Education/Vocational Education</a:t>
            </a:r>
          </a:p>
          <a:p>
            <a:r>
              <a:rPr lang="en-US" dirty="0" smtClean="0"/>
              <a:t>Social service agencies</a:t>
            </a:r>
          </a:p>
          <a:p>
            <a:r>
              <a:rPr lang="en-US" dirty="0" smtClean="0"/>
              <a:t>Colleges</a:t>
            </a:r>
          </a:p>
          <a:p>
            <a:r>
              <a:rPr lang="en-US" dirty="0" smtClean="0"/>
              <a:t>GED programs</a:t>
            </a:r>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11</a:t>
            </a:fld>
            <a:endParaRPr lang="en-US"/>
          </a:p>
        </p:txBody>
      </p:sp>
    </p:spTree>
    <p:extLst>
      <p:ext uri="{BB962C8B-B14F-4D97-AF65-F5344CB8AC3E}">
        <p14:creationId xmlns:p14="http://schemas.microsoft.com/office/powerpoint/2010/main" val="206000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Website</a:t>
            </a:r>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12</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0" t="10631" r="19020" b="3617"/>
          <a:stretch/>
        </p:blipFill>
        <p:spPr bwMode="auto">
          <a:xfrm>
            <a:off x="1489223" y="1295400"/>
            <a:ext cx="6165554" cy="476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64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Community News Programming</a:t>
            </a:r>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13</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18" y="1676400"/>
            <a:ext cx="7460630" cy="419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40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Slide Number Placeholder 2"/>
          <p:cNvSpPr>
            <a:spLocks noGrp="1"/>
          </p:cNvSpPr>
          <p:nvPr>
            <p:ph type="sldNum" sz="quarter" idx="12"/>
          </p:nvPr>
        </p:nvSpPr>
        <p:spPr/>
        <p:txBody>
          <a:bodyPr/>
          <a:lstStyle/>
          <a:p>
            <a:fld id="{18E6D21F-8F31-4333-A1FE-E98D75E36D8E}" type="slidenum">
              <a:rPr lang="en-US" smtClean="0"/>
              <a:pPr/>
              <a:t>14</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59" t="7669" r="28235" b="3965"/>
          <a:stretch/>
        </p:blipFill>
        <p:spPr bwMode="auto">
          <a:xfrm>
            <a:off x="1981200" y="1371600"/>
            <a:ext cx="4894729" cy="444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4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4801"/>
            <a:ext cx="7772400" cy="2438400"/>
          </a:xfrm>
        </p:spPr>
        <p:txBody>
          <a:bodyPr/>
          <a:lstStyle/>
          <a:p>
            <a:r>
              <a:rPr lang="en-US" i="1" dirty="0" smtClean="0"/>
              <a:t>Getting Ahead</a:t>
            </a:r>
            <a:br>
              <a:rPr lang="en-US" i="1" dirty="0" smtClean="0"/>
            </a:br>
            <a:r>
              <a:rPr lang="en-US" dirty="0" smtClean="0"/>
              <a:t>Documentation</a:t>
            </a:r>
            <a:endParaRPr lang="en-US" dirty="0"/>
          </a:p>
        </p:txBody>
      </p:sp>
      <p:sp>
        <p:nvSpPr>
          <p:cNvPr id="4" name="Subtitle 3"/>
          <p:cNvSpPr>
            <a:spLocks noGrp="1"/>
          </p:cNvSpPr>
          <p:nvPr>
            <p:ph type="subTitle" idx="1"/>
          </p:nvPr>
        </p:nvSpPr>
        <p:spPr>
          <a:xfrm>
            <a:off x="1371600" y="3200400"/>
            <a:ext cx="6781800" cy="2438400"/>
          </a:xfrm>
        </p:spPr>
        <p:txBody>
          <a:bodyPr/>
          <a:lstStyle/>
          <a:p>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67818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99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 Packet</a:t>
            </a:r>
            <a:endParaRPr lang="en-US" dirty="0"/>
          </a:p>
        </p:txBody>
      </p:sp>
      <p:sp>
        <p:nvSpPr>
          <p:cNvPr id="3" name="Content Placeholder 2"/>
          <p:cNvSpPr>
            <a:spLocks noGrp="1"/>
          </p:cNvSpPr>
          <p:nvPr>
            <p:ph sz="half" idx="1"/>
          </p:nvPr>
        </p:nvSpPr>
        <p:spPr/>
        <p:txBody>
          <a:bodyPr>
            <a:normAutofit/>
          </a:bodyPr>
          <a:lstStyle/>
          <a:p>
            <a:r>
              <a:rPr lang="en-US" dirty="0" smtClean="0"/>
              <a:t>Promotional flyer</a:t>
            </a:r>
          </a:p>
          <a:p>
            <a:r>
              <a:rPr lang="en-US" dirty="0" smtClean="0"/>
              <a:t>Program Information</a:t>
            </a:r>
          </a:p>
          <a:p>
            <a:r>
              <a:rPr lang="en-US" dirty="0" smtClean="0"/>
              <a:t>GA FAQs</a:t>
            </a:r>
          </a:p>
          <a:p>
            <a:r>
              <a:rPr lang="en-US" dirty="0" smtClean="0"/>
              <a:t>GA Application</a:t>
            </a:r>
          </a:p>
          <a:p>
            <a:r>
              <a:rPr lang="en-US" dirty="0" smtClean="0"/>
              <a:t>Sample Interview Questions</a:t>
            </a:r>
          </a:p>
          <a:p>
            <a:endParaRPr lang="en-US" dirty="0"/>
          </a:p>
        </p:txBody>
      </p:sp>
      <p:sp>
        <p:nvSpPr>
          <p:cNvPr id="5" name="Content Placeholder 4"/>
          <p:cNvSpPr>
            <a:spLocks noGrp="1"/>
          </p:cNvSpPr>
          <p:nvPr>
            <p:ph sz="half" idx="2"/>
          </p:nvPr>
        </p:nvSpPr>
        <p:spPr/>
        <p:txBody>
          <a:bodyPr/>
          <a:lstStyle/>
          <a:p>
            <a:r>
              <a:rPr lang="en-US" dirty="0"/>
              <a:t>Pre- Post-Evaluation</a:t>
            </a:r>
          </a:p>
          <a:p>
            <a:r>
              <a:rPr lang="en-US" dirty="0"/>
              <a:t>File set-up</a:t>
            </a:r>
          </a:p>
          <a:p>
            <a:r>
              <a:rPr lang="en-US" dirty="0"/>
              <a:t>GA Overview</a:t>
            </a:r>
          </a:p>
          <a:p>
            <a:r>
              <a:rPr lang="en-US" dirty="0"/>
              <a:t>SA FAQs</a:t>
            </a:r>
          </a:p>
          <a:p>
            <a:r>
              <a:rPr lang="en-US" dirty="0"/>
              <a:t>SA Mentor Application</a:t>
            </a:r>
          </a:p>
          <a:p>
            <a:endParaRPr lang="en-US" dirty="0"/>
          </a:p>
        </p:txBody>
      </p:sp>
      <p:sp>
        <p:nvSpPr>
          <p:cNvPr id="4" name="Slide Number Placeholder 3"/>
          <p:cNvSpPr>
            <a:spLocks noGrp="1"/>
          </p:cNvSpPr>
          <p:nvPr>
            <p:ph type="sldNum" sz="quarter" idx="12"/>
          </p:nvPr>
        </p:nvSpPr>
        <p:spPr/>
        <p:txBody>
          <a:bodyPr/>
          <a:lstStyle/>
          <a:p>
            <a:fld id="{18E6D21F-8F31-4333-A1FE-E98D75E36D8E}" type="slidenum">
              <a:rPr lang="en-US" smtClean="0"/>
              <a:pPr/>
              <a:t>16</a:t>
            </a:fld>
            <a:endParaRPr lang="en-US"/>
          </a:p>
        </p:txBody>
      </p:sp>
    </p:spTree>
    <p:extLst>
      <p:ext uri="{BB962C8B-B14F-4D97-AF65-F5344CB8AC3E}">
        <p14:creationId xmlns:p14="http://schemas.microsoft.com/office/powerpoint/2010/main" val="172563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Life Now  </a:t>
            </a:r>
            <a:br>
              <a:rPr lang="en-US" dirty="0" smtClean="0"/>
            </a:br>
            <a:r>
              <a:rPr lang="en-US" dirty="0" smtClean="0"/>
              <a:t>Mental Model of Poverty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8576" y="1600200"/>
            <a:ext cx="6986847" cy="4525963"/>
          </a:xfrm>
        </p:spPr>
      </p:pic>
      <p:sp>
        <p:nvSpPr>
          <p:cNvPr id="4" name="Slide Number Placeholder 3"/>
          <p:cNvSpPr>
            <a:spLocks noGrp="1"/>
          </p:cNvSpPr>
          <p:nvPr>
            <p:ph type="sldNum" sz="quarter" idx="12"/>
          </p:nvPr>
        </p:nvSpPr>
        <p:spPr/>
        <p:txBody>
          <a:bodyPr/>
          <a:lstStyle/>
          <a:p>
            <a:fld id="{18E6D21F-8F31-4333-A1FE-E98D75E36D8E}" type="slidenum">
              <a:rPr lang="en-US" smtClean="0"/>
              <a:t>17</a:t>
            </a:fld>
            <a:endParaRPr lang="en-US"/>
          </a:p>
        </p:txBody>
      </p:sp>
    </p:spTree>
    <p:extLst>
      <p:ext uri="{BB962C8B-B14F-4D97-AF65-F5344CB8AC3E}">
        <p14:creationId xmlns:p14="http://schemas.microsoft.com/office/powerpoint/2010/main" val="164067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E6D21F-8F31-4333-A1FE-E98D75E36D8E}" type="slidenum">
              <a:rPr lang="en-US" smtClean="0"/>
              <a:t>18</a:t>
            </a:fld>
            <a:endParaRPr lang="en-US"/>
          </a:p>
        </p:txBody>
      </p:sp>
      <p:pic>
        <p:nvPicPr>
          <p:cNvPr id="8194" name="Picture 2" descr="E:\layouts Pics\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68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Change</a:t>
            </a:r>
            <a:endParaRPr lang="en-US" dirty="0"/>
          </a:p>
        </p:txBody>
      </p:sp>
      <p:sp>
        <p:nvSpPr>
          <p:cNvPr id="6" name="Rectangle 5"/>
          <p:cNvSpPr/>
          <p:nvPr/>
        </p:nvSpPr>
        <p:spPr>
          <a:xfrm>
            <a:off x="228600" y="1524000"/>
            <a:ext cx="17526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 </a:t>
            </a:r>
          </a:p>
          <a:p>
            <a:pPr algn="ctr"/>
            <a:r>
              <a:rPr lang="en-US" dirty="0" smtClean="0"/>
              <a:t>My Life Now</a:t>
            </a:r>
          </a:p>
          <a:p>
            <a:pPr algn="ctr"/>
            <a:r>
              <a:rPr lang="en-US" dirty="0" smtClean="0"/>
              <a:t>i.e. abuse, neglect, lack of…</a:t>
            </a:r>
            <a:endParaRPr lang="en-US" dirty="0"/>
          </a:p>
        </p:txBody>
      </p:sp>
      <p:sp>
        <p:nvSpPr>
          <p:cNvPr id="11" name="Oval 10"/>
          <p:cNvSpPr/>
          <p:nvPr/>
        </p:nvSpPr>
        <p:spPr>
          <a:xfrm>
            <a:off x="3810000" y="1239987"/>
            <a:ext cx="2133600" cy="1905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Abstract: planning ahead</a:t>
            </a:r>
            <a:endParaRPr lang="en-US" dirty="0"/>
          </a:p>
        </p:txBody>
      </p:sp>
      <p:cxnSp>
        <p:nvCxnSpPr>
          <p:cNvPr id="23" name="Straight Arrow Connector 22"/>
          <p:cNvCxnSpPr/>
          <p:nvPr/>
        </p:nvCxnSpPr>
        <p:spPr>
          <a:xfrm>
            <a:off x="2133600" y="2247900"/>
            <a:ext cx="137160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29246" y="2362200"/>
            <a:ext cx="1371600" cy="461665"/>
          </a:xfrm>
          <a:prstGeom prst="rect">
            <a:avLst/>
          </a:prstGeom>
          <a:noFill/>
        </p:spPr>
        <p:txBody>
          <a:bodyPr wrap="square" rtlCol="0">
            <a:spAutoFit/>
          </a:bodyPr>
          <a:lstStyle/>
          <a:p>
            <a:pPr algn="ctr"/>
            <a:r>
              <a:rPr lang="en-US" sz="1200" dirty="0" smtClean="0"/>
              <a:t>Thinking outside the box</a:t>
            </a:r>
            <a:endParaRPr lang="en-US" sz="1200" dirty="0"/>
          </a:p>
        </p:txBody>
      </p:sp>
      <p:sp>
        <p:nvSpPr>
          <p:cNvPr id="25" name="Rectangle 24"/>
          <p:cNvSpPr/>
          <p:nvPr/>
        </p:nvSpPr>
        <p:spPr>
          <a:xfrm>
            <a:off x="1981200" y="3657600"/>
            <a:ext cx="4267200" cy="1981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22050" y="3767339"/>
            <a:ext cx="4073950" cy="1754326"/>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Plans = </a:t>
            </a:r>
            <a:r>
              <a:rPr lang="en-US" sz="5400" b="1" cap="none" spc="0" dirty="0" smtClean="0">
                <a:ln w="22225">
                  <a:noFill/>
                  <a:prstDash val="solid"/>
                </a:ln>
                <a:solidFill>
                  <a:srgbClr val="00B050"/>
                </a:solidFill>
                <a:effectLst/>
              </a:rPr>
              <a:t>Actions</a:t>
            </a:r>
            <a:endParaRPr lang="en-US" sz="5400" b="1" cap="none" spc="0" dirty="0">
              <a:ln w="22225">
                <a:noFill/>
                <a:prstDash val="solid"/>
              </a:ln>
              <a:solidFill>
                <a:srgbClr val="00B050"/>
              </a:solidFill>
              <a:effectLst/>
            </a:endParaRPr>
          </a:p>
        </p:txBody>
      </p:sp>
      <p:cxnSp>
        <p:nvCxnSpPr>
          <p:cNvPr id="28" name="Straight Arrow Connector 27"/>
          <p:cNvCxnSpPr/>
          <p:nvPr/>
        </p:nvCxnSpPr>
        <p:spPr>
          <a:xfrm>
            <a:off x="4876800" y="3200400"/>
            <a:ext cx="0" cy="38100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29400" y="1524000"/>
            <a:ext cx="2209800" cy="3416320"/>
          </a:xfrm>
          <a:prstGeom prst="rect">
            <a:avLst/>
          </a:prstGeom>
          <a:solidFill>
            <a:schemeClr val="tx1"/>
          </a:solidFill>
        </p:spPr>
        <p:txBody>
          <a:bodyPr wrap="square" rtlCol="0">
            <a:spAutoFit/>
          </a:bodyPr>
          <a:lstStyle/>
          <a:p>
            <a:pPr algn="ctr"/>
            <a:endParaRPr lang="en-US" dirty="0" smtClean="0">
              <a:solidFill>
                <a:srgbClr val="00B050"/>
              </a:solidFill>
            </a:endParaRPr>
          </a:p>
          <a:p>
            <a:pPr algn="ctr"/>
            <a:r>
              <a:rPr lang="en-US" dirty="0" smtClean="0">
                <a:solidFill>
                  <a:srgbClr val="00B050"/>
                </a:solidFill>
              </a:rPr>
              <a:t>9 Steps</a:t>
            </a:r>
          </a:p>
          <a:p>
            <a:pPr algn="ctr"/>
            <a:endParaRPr lang="en-US" dirty="0" smtClean="0">
              <a:solidFill>
                <a:srgbClr val="00B050"/>
              </a:solidFill>
            </a:endParaRPr>
          </a:p>
          <a:p>
            <a:pPr marL="342900" indent="-342900">
              <a:buAutoNum type="arabicParenR"/>
            </a:pPr>
            <a:r>
              <a:rPr lang="en-US" dirty="0" smtClean="0">
                <a:solidFill>
                  <a:srgbClr val="00B050"/>
                </a:solidFill>
              </a:rPr>
              <a:t>Detach</a:t>
            </a:r>
          </a:p>
          <a:p>
            <a:pPr marL="342900" indent="-342900">
              <a:buAutoNum type="arabicParenR"/>
            </a:pPr>
            <a:r>
              <a:rPr lang="en-US" dirty="0" smtClean="0">
                <a:solidFill>
                  <a:srgbClr val="00B050"/>
                </a:solidFill>
              </a:rPr>
              <a:t>Objectivity</a:t>
            </a:r>
          </a:p>
          <a:p>
            <a:pPr marL="342900" indent="-342900">
              <a:buAutoNum type="arabicParenR"/>
            </a:pPr>
            <a:r>
              <a:rPr lang="en-US" dirty="0" smtClean="0">
                <a:solidFill>
                  <a:srgbClr val="00B050"/>
                </a:solidFill>
              </a:rPr>
              <a:t>New Information</a:t>
            </a:r>
          </a:p>
          <a:p>
            <a:pPr marL="342900" indent="-342900">
              <a:buAutoNum type="arabicParenR"/>
            </a:pPr>
            <a:r>
              <a:rPr lang="en-US" dirty="0" smtClean="0">
                <a:solidFill>
                  <a:srgbClr val="00B050"/>
                </a:solidFill>
              </a:rPr>
              <a:t>New Ideas</a:t>
            </a:r>
          </a:p>
          <a:p>
            <a:pPr marL="342900" indent="-342900">
              <a:buAutoNum type="arabicParenR"/>
            </a:pPr>
            <a:r>
              <a:rPr lang="en-US" dirty="0" smtClean="0">
                <a:solidFill>
                  <a:srgbClr val="00B050"/>
                </a:solidFill>
              </a:rPr>
              <a:t>Analyze</a:t>
            </a:r>
          </a:p>
          <a:p>
            <a:pPr marL="342900" indent="-342900">
              <a:buAutoNum type="arabicParenR"/>
            </a:pPr>
            <a:r>
              <a:rPr lang="en-US" dirty="0" smtClean="0">
                <a:solidFill>
                  <a:srgbClr val="00B050"/>
                </a:solidFill>
              </a:rPr>
              <a:t>Thinking</a:t>
            </a:r>
          </a:p>
          <a:p>
            <a:pPr marL="342900" indent="-342900">
              <a:buAutoNum type="arabicParenR"/>
            </a:pPr>
            <a:r>
              <a:rPr lang="en-US" dirty="0" smtClean="0">
                <a:solidFill>
                  <a:srgbClr val="00B050"/>
                </a:solidFill>
              </a:rPr>
              <a:t>Education</a:t>
            </a:r>
          </a:p>
          <a:p>
            <a:pPr marL="342900" indent="-342900">
              <a:buAutoNum type="arabicParenR"/>
            </a:pPr>
            <a:r>
              <a:rPr lang="en-US" dirty="0" smtClean="0">
                <a:solidFill>
                  <a:srgbClr val="00B050"/>
                </a:solidFill>
              </a:rPr>
              <a:t>Plans</a:t>
            </a:r>
          </a:p>
          <a:p>
            <a:pPr marL="342900" indent="-342900">
              <a:buAutoNum type="arabicParenR"/>
            </a:pPr>
            <a:r>
              <a:rPr lang="en-US" dirty="0" smtClean="0">
                <a:solidFill>
                  <a:srgbClr val="00B050"/>
                </a:solidFill>
              </a:rPr>
              <a:t>Support</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18E6D21F-8F31-4333-A1FE-E98D75E36D8E}" type="slidenum">
              <a:rPr lang="en-US" smtClean="0"/>
              <a:t>19</a:t>
            </a:fld>
            <a:endParaRPr lang="en-US"/>
          </a:p>
        </p:txBody>
      </p:sp>
    </p:spTree>
    <p:extLst>
      <p:ext uri="{BB962C8B-B14F-4D97-AF65-F5344CB8AC3E}">
        <p14:creationId xmlns:p14="http://schemas.microsoft.com/office/powerpoint/2010/main" val="288802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p:txBody>
          <a:bodyPr/>
          <a:lstStyle/>
          <a:p>
            <a:r>
              <a:rPr lang="en-US" dirty="0" smtClean="0"/>
              <a:t>Implementing </a:t>
            </a:r>
            <a:r>
              <a:rPr lang="en-US" i="1" dirty="0" smtClean="0"/>
              <a:t>Getting Ahead/Staying Ahead</a:t>
            </a:r>
          </a:p>
          <a:p>
            <a:r>
              <a:rPr lang="en-US" dirty="0" smtClean="0"/>
              <a:t>Budget</a:t>
            </a:r>
          </a:p>
          <a:p>
            <a:r>
              <a:rPr lang="en-US" i="1" dirty="0" smtClean="0"/>
              <a:t>Getting Ahead</a:t>
            </a:r>
            <a:endParaRPr lang="en-US" dirty="0" smtClean="0"/>
          </a:p>
          <a:p>
            <a:pPr lvl="1"/>
            <a:r>
              <a:rPr lang="en-US" i="1" dirty="0" smtClean="0"/>
              <a:t>Recruitment</a:t>
            </a:r>
          </a:p>
          <a:p>
            <a:pPr lvl="1"/>
            <a:r>
              <a:rPr lang="en-US" i="1" dirty="0" smtClean="0"/>
              <a:t>Forms</a:t>
            </a:r>
          </a:p>
          <a:p>
            <a:pPr lvl="1"/>
            <a:r>
              <a:rPr lang="en-US" i="1" dirty="0" smtClean="0"/>
              <a:t>Best Practices</a:t>
            </a:r>
          </a:p>
          <a:p>
            <a:r>
              <a:rPr lang="en-US" dirty="0" smtClean="0"/>
              <a:t>Staying Ahead</a:t>
            </a:r>
          </a:p>
          <a:p>
            <a:pPr lvl="1"/>
            <a:r>
              <a:rPr lang="en-US" dirty="0" smtClean="0"/>
              <a:t>How it works</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2</a:t>
            </a:fld>
            <a:endParaRPr lang="en-US"/>
          </a:p>
        </p:txBody>
      </p:sp>
    </p:spTree>
    <p:extLst>
      <p:ext uri="{BB962C8B-B14F-4D97-AF65-F5344CB8AC3E}">
        <p14:creationId xmlns:p14="http://schemas.microsoft.com/office/powerpoint/2010/main" val="195907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Rich/Poor Gap: Causes of Poverty</a:t>
            </a:r>
            <a:endParaRPr lang="en-US" dirty="0"/>
          </a:p>
        </p:txBody>
      </p:sp>
      <p:sp>
        <p:nvSpPr>
          <p:cNvPr id="8" name="Left-Right Arrow 7"/>
          <p:cNvSpPr/>
          <p:nvPr/>
        </p:nvSpPr>
        <p:spPr>
          <a:xfrm>
            <a:off x="3124200" y="3505200"/>
            <a:ext cx="2286000" cy="661988"/>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9" name="TextBox 8"/>
          <p:cNvSpPr txBox="1"/>
          <p:nvPr/>
        </p:nvSpPr>
        <p:spPr>
          <a:xfrm>
            <a:off x="3810000" y="3543806"/>
            <a:ext cx="914400" cy="584775"/>
          </a:xfrm>
          <a:prstGeom prst="rect">
            <a:avLst/>
          </a:prstGeom>
          <a:noFill/>
        </p:spPr>
        <p:txBody>
          <a:bodyPr wrap="square" rtlCol="0">
            <a:spAutoFit/>
          </a:bodyPr>
          <a:lstStyle/>
          <a:p>
            <a:r>
              <a:rPr lang="en-US" sz="3200" b="1" dirty="0" smtClean="0">
                <a:solidFill>
                  <a:schemeClr val="bg1"/>
                </a:solidFill>
              </a:rPr>
              <a:t>Gap </a:t>
            </a:r>
            <a:endParaRPr lang="en-US" sz="3200" b="1" dirty="0">
              <a:solidFill>
                <a:schemeClr val="bg1"/>
              </a:solidFill>
            </a:endParaRPr>
          </a:p>
        </p:txBody>
      </p:sp>
      <p:sp>
        <p:nvSpPr>
          <p:cNvPr id="4" name="Slide Number Placeholder 3"/>
          <p:cNvSpPr>
            <a:spLocks noGrp="1"/>
          </p:cNvSpPr>
          <p:nvPr>
            <p:ph type="sldNum" sz="quarter" idx="12"/>
          </p:nvPr>
        </p:nvSpPr>
        <p:spPr/>
        <p:txBody>
          <a:bodyPr/>
          <a:lstStyle/>
          <a:p>
            <a:fld id="{18E6D21F-8F31-4333-A1FE-E98D75E36D8E}" type="slidenum">
              <a:rPr lang="en-US" smtClean="0"/>
              <a:t>20</a:t>
            </a:fld>
            <a:endParaRPr lang="en-US"/>
          </a:p>
        </p:txBody>
      </p:sp>
      <p:pic>
        <p:nvPicPr>
          <p:cNvPr id="1026" name="Picture 2" descr="http://cdn.lightgalleries.net/50475f865af03/images/tearsheets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76400"/>
            <a:ext cx="2892908" cy="386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cache-ec0.pinimg.com/736x/a6/c3/f0/a6c3f086d6dfac6f900c401fd1e97b1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77320"/>
            <a:ext cx="3659658" cy="36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84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Causes of Poverty</a:t>
            </a:r>
            <a:endParaRPr lang="en-US" dirty="0"/>
          </a:p>
        </p:txBody>
      </p:sp>
      <p:sp>
        <p:nvSpPr>
          <p:cNvPr id="3" name="Content Placeholder 2"/>
          <p:cNvSpPr>
            <a:spLocks noGrp="1"/>
          </p:cNvSpPr>
          <p:nvPr>
            <p:ph idx="1"/>
          </p:nvPr>
        </p:nvSpPr>
        <p:spPr/>
        <p:txBody>
          <a:bodyPr>
            <a:normAutofit/>
          </a:bodyPr>
          <a:lstStyle/>
          <a:p>
            <a:pPr lvl="1"/>
            <a:r>
              <a:rPr lang="en-US" dirty="0" smtClean="0"/>
              <a:t>Individual </a:t>
            </a:r>
            <a:r>
              <a:rPr lang="en-US" dirty="0"/>
              <a:t>Behaviors and circumstances </a:t>
            </a:r>
          </a:p>
          <a:p>
            <a:pPr marL="457200" lvl="1" indent="0">
              <a:buNone/>
            </a:pPr>
            <a:endParaRPr lang="en-US" dirty="0"/>
          </a:p>
          <a:p>
            <a:pPr lvl="1"/>
            <a:r>
              <a:rPr lang="en-US" dirty="0"/>
              <a:t>Community Conditions </a:t>
            </a:r>
          </a:p>
          <a:p>
            <a:pPr lvl="1"/>
            <a:endParaRPr lang="en-US" dirty="0" smtClean="0"/>
          </a:p>
          <a:p>
            <a:pPr lvl="1"/>
            <a:r>
              <a:rPr lang="en-US" dirty="0" smtClean="0"/>
              <a:t>Exploitation </a:t>
            </a:r>
            <a:endParaRPr lang="en-US" dirty="0"/>
          </a:p>
          <a:p>
            <a:pPr marL="457200" lvl="1" indent="0">
              <a:buNone/>
            </a:pPr>
            <a:endParaRPr lang="en-US" dirty="0"/>
          </a:p>
          <a:p>
            <a:pPr lvl="1"/>
            <a:r>
              <a:rPr lang="en-US" dirty="0"/>
              <a:t>Political and Economic Structures </a:t>
            </a:r>
          </a:p>
          <a:p>
            <a:endParaRPr lang="en-US" dirty="0"/>
          </a:p>
        </p:txBody>
      </p:sp>
      <p:sp>
        <p:nvSpPr>
          <p:cNvPr id="5" name="Slide Number Placeholder 4"/>
          <p:cNvSpPr>
            <a:spLocks noGrp="1"/>
          </p:cNvSpPr>
          <p:nvPr>
            <p:ph type="sldNum" sz="quarter" idx="12"/>
          </p:nvPr>
        </p:nvSpPr>
        <p:spPr/>
        <p:txBody>
          <a:bodyPr/>
          <a:lstStyle/>
          <a:p>
            <a:fld id="{18E6D21F-8F31-4333-A1FE-E98D75E36D8E}" type="slidenum">
              <a:rPr lang="en-US" smtClean="0"/>
              <a:t>21</a:t>
            </a:fld>
            <a:endParaRPr lang="en-US"/>
          </a:p>
        </p:txBody>
      </p:sp>
    </p:spTree>
    <p:extLst>
      <p:ext uri="{BB962C8B-B14F-4D97-AF65-F5344CB8AC3E}">
        <p14:creationId xmlns:p14="http://schemas.microsoft.com/office/powerpoint/2010/main" val="899334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Rules</a:t>
            </a:r>
            <a:endParaRPr lang="en-US" dirty="0"/>
          </a:p>
        </p:txBody>
      </p:sp>
      <p:sp>
        <p:nvSpPr>
          <p:cNvPr id="8" name="Slide Number Placeholder 7"/>
          <p:cNvSpPr>
            <a:spLocks noGrp="1"/>
          </p:cNvSpPr>
          <p:nvPr>
            <p:ph type="sldNum" sz="quarter" idx="12"/>
          </p:nvPr>
        </p:nvSpPr>
        <p:spPr/>
        <p:txBody>
          <a:bodyPr/>
          <a:lstStyle/>
          <a:p>
            <a:fld id="{18E6D21F-8F31-4333-A1FE-E98D75E36D8E}" type="slidenum">
              <a:rPr lang="en-US" smtClean="0"/>
              <a:t>22</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379"/>
          <a:stretch/>
        </p:blipFill>
        <p:spPr bwMode="auto">
          <a:xfrm>
            <a:off x="133142" y="1451393"/>
            <a:ext cx="2878999" cy="286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536066"/>
            <a:ext cx="4393094" cy="954107"/>
          </a:xfrm>
          <a:prstGeom prst="rect">
            <a:avLst/>
          </a:prstGeom>
          <a:noFill/>
        </p:spPr>
        <p:txBody>
          <a:bodyPr wrap="square" rtlCol="0">
            <a:spAutoFit/>
          </a:bodyPr>
          <a:lstStyle/>
          <a:p>
            <a:pPr algn="ctr"/>
            <a:r>
              <a:rPr lang="en-US" sz="2800" b="1" dirty="0"/>
              <a:t>POVERTY:</a:t>
            </a:r>
          </a:p>
          <a:p>
            <a:pPr algn="ctr"/>
            <a:r>
              <a:rPr lang="en-US" sz="2800" b="1" i="1" dirty="0"/>
              <a:t>QUANTITY</a:t>
            </a:r>
            <a:endParaRPr lang="en-US" sz="2800" b="1" i="1"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886" b="5753"/>
          <a:stretch/>
        </p:blipFill>
        <p:spPr bwMode="auto">
          <a:xfrm>
            <a:off x="3075432" y="1458488"/>
            <a:ext cx="2916936" cy="289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60375" y="4536066"/>
            <a:ext cx="3747050" cy="954107"/>
          </a:xfrm>
          <a:prstGeom prst="rect">
            <a:avLst/>
          </a:prstGeom>
          <a:noFill/>
        </p:spPr>
        <p:txBody>
          <a:bodyPr wrap="square" rtlCol="0">
            <a:spAutoFit/>
          </a:bodyPr>
          <a:lstStyle/>
          <a:p>
            <a:pPr algn="ctr"/>
            <a:r>
              <a:rPr lang="en-US" sz="2800" b="1" dirty="0" smtClean="0"/>
              <a:t>MIDDLE </a:t>
            </a:r>
            <a:r>
              <a:rPr lang="en-US" sz="2800" b="1" dirty="0" smtClean="0"/>
              <a:t>CLASS: </a:t>
            </a:r>
            <a:r>
              <a:rPr lang="en-US" sz="2800" b="1" i="1" dirty="0" smtClean="0"/>
              <a:t>QUALITY</a:t>
            </a:r>
            <a:endParaRPr lang="en-US" sz="2800" b="1" i="1"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610" y="1454285"/>
            <a:ext cx="2514602" cy="284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66010" y="4608493"/>
            <a:ext cx="2971802" cy="954107"/>
          </a:xfrm>
          <a:prstGeom prst="rect">
            <a:avLst/>
          </a:prstGeom>
          <a:noFill/>
        </p:spPr>
        <p:txBody>
          <a:bodyPr wrap="square" rtlCol="0">
            <a:spAutoFit/>
          </a:bodyPr>
          <a:lstStyle/>
          <a:p>
            <a:pPr algn="ctr"/>
            <a:r>
              <a:rPr lang="en-US" sz="2800" b="1" dirty="0" smtClean="0"/>
              <a:t>WEALTH: </a:t>
            </a:r>
            <a:r>
              <a:rPr lang="en-US" sz="2800" b="1" i="1" dirty="0" smtClean="0"/>
              <a:t>PRESENTATION</a:t>
            </a:r>
            <a:endParaRPr lang="en-US" sz="2800" b="1" i="1" dirty="0"/>
          </a:p>
        </p:txBody>
      </p:sp>
    </p:spTree>
    <p:extLst>
      <p:ext uri="{BB962C8B-B14F-4D97-AF65-F5344CB8AC3E}">
        <p14:creationId xmlns:p14="http://schemas.microsoft.com/office/powerpoint/2010/main" val="640944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a:t>
            </a:r>
            <a:endParaRPr lang="en-US" dirty="0"/>
          </a:p>
        </p:txBody>
      </p:sp>
      <p:sp>
        <p:nvSpPr>
          <p:cNvPr id="6" name="Slide Number Placeholder 5"/>
          <p:cNvSpPr>
            <a:spLocks noGrp="1"/>
          </p:cNvSpPr>
          <p:nvPr>
            <p:ph type="sldNum" sz="quarter" idx="12"/>
          </p:nvPr>
        </p:nvSpPr>
        <p:spPr/>
        <p:txBody>
          <a:bodyPr/>
          <a:lstStyle/>
          <a:p>
            <a:fld id="{18E6D21F-8F31-4333-A1FE-E98D75E36D8E}" type="slidenum">
              <a:rPr lang="en-US" sz="1400" smtClean="0"/>
              <a:t>23</a:t>
            </a:fld>
            <a:endParaRPr lang="en-US" sz="1400" dirty="0"/>
          </a:p>
        </p:txBody>
      </p:sp>
      <p:sp>
        <p:nvSpPr>
          <p:cNvPr id="5" name="Oval 4"/>
          <p:cNvSpPr/>
          <p:nvPr/>
        </p:nvSpPr>
        <p:spPr>
          <a:xfrm>
            <a:off x="2438400" y="1660525"/>
            <a:ext cx="4267200" cy="411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Oval 3"/>
          <p:cNvSpPr/>
          <p:nvPr/>
        </p:nvSpPr>
        <p:spPr>
          <a:xfrm>
            <a:off x="3810000" y="2879725"/>
            <a:ext cx="1524000" cy="152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p>
        </p:txBody>
      </p:sp>
      <p:cxnSp>
        <p:nvCxnSpPr>
          <p:cNvPr id="7" name="Straight Connector 6"/>
          <p:cNvCxnSpPr>
            <a:stCxn id="5" idx="0"/>
            <a:endCxn id="5" idx="4"/>
          </p:cNvCxnSpPr>
          <p:nvPr/>
        </p:nvCxnSpPr>
        <p:spPr>
          <a:xfrm>
            <a:off x="4572000" y="1660525"/>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2"/>
            <a:endCxn id="5" idx="6"/>
          </p:cNvCxnSpPr>
          <p:nvPr/>
        </p:nvCxnSpPr>
        <p:spPr>
          <a:xfrm>
            <a:off x="2438400" y="3717925"/>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1"/>
            <a:endCxn id="5" idx="5"/>
          </p:cNvCxnSpPr>
          <p:nvPr/>
        </p:nvCxnSpPr>
        <p:spPr>
          <a:xfrm>
            <a:off x="3063317" y="2263124"/>
            <a:ext cx="3017366" cy="2909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7"/>
            <a:endCxn id="5" idx="3"/>
          </p:cNvCxnSpPr>
          <p:nvPr/>
        </p:nvCxnSpPr>
        <p:spPr>
          <a:xfrm flipH="1">
            <a:off x="3063317" y="2263124"/>
            <a:ext cx="3017366" cy="29096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0" y="1965326"/>
            <a:ext cx="1828800" cy="914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Bonding:</a:t>
            </a:r>
          </a:p>
          <a:p>
            <a:pPr algn="ctr"/>
            <a:r>
              <a:rPr lang="en-US" sz="2000" dirty="0" smtClean="0"/>
              <a:t>People that help you get by</a:t>
            </a:r>
            <a:endParaRPr lang="en-US" sz="2000" dirty="0"/>
          </a:p>
        </p:txBody>
      </p:sp>
      <p:cxnSp>
        <p:nvCxnSpPr>
          <p:cNvPr id="18" name="Straight Arrow Connector 17"/>
          <p:cNvCxnSpPr>
            <a:stCxn id="16" idx="1"/>
          </p:cNvCxnSpPr>
          <p:nvPr/>
        </p:nvCxnSpPr>
        <p:spPr>
          <a:xfrm flipH="1">
            <a:off x="4953000" y="2422526"/>
            <a:ext cx="1905000" cy="106679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705600" y="4472923"/>
            <a:ext cx="1981200" cy="9214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Bridging:</a:t>
            </a:r>
          </a:p>
          <a:p>
            <a:pPr algn="ctr"/>
            <a:r>
              <a:rPr lang="en-US" sz="2000" dirty="0" smtClean="0"/>
              <a:t>People that help you get ahead</a:t>
            </a:r>
            <a:endParaRPr lang="en-US" sz="2000" dirty="0"/>
          </a:p>
        </p:txBody>
      </p:sp>
      <p:cxnSp>
        <p:nvCxnSpPr>
          <p:cNvPr id="22" name="Straight Arrow Connector 21"/>
          <p:cNvCxnSpPr>
            <a:stCxn id="19" idx="1"/>
          </p:cNvCxnSpPr>
          <p:nvPr/>
        </p:nvCxnSpPr>
        <p:spPr>
          <a:xfrm flipH="1" flipV="1">
            <a:off x="6080683" y="4701523"/>
            <a:ext cx="624917" cy="23210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48907" y="1548025"/>
            <a:ext cx="914400" cy="38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Friends</a:t>
            </a:r>
            <a:endParaRPr lang="en-US" sz="2000" dirty="0"/>
          </a:p>
        </p:txBody>
      </p:sp>
      <p:sp>
        <p:nvSpPr>
          <p:cNvPr id="28" name="Rectangle 27"/>
          <p:cNvSpPr/>
          <p:nvPr/>
        </p:nvSpPr>
        <p:spPr>
          <a:xfrm>
            <a:off x="6393141" y="2955925"/>
            <a:ext cx="13792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Work</a:t>
            </a:r>
            <a:endParaRPr lang="en-US" sz="2000" dirty="0"/>
          </a:p>
        </p:txBody>
      </p:sp>
      <p:sp>
        <p:nvSpPr>
          <p:cNvPr id="29" name="Rectangle 28"/>
          <p:cNvSpPr/>
          <p:nvPr/>
        </p:nvSpPr>
        <p:spPr>
          <a:xfrm>
            <a:off x="2533385" y="1513670"/>
            <a:ext cx="1238347" cy="49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Other Family</a:t>
            </a:r>
            <a:endParaRPr lang="en-US" sz="2000" dirty="0"/>
          </a:p>
        </p:txBody>
      </p:sp>
      <p:sp>
        <p:nvSpPr>
          <p:cNvPr id="30" name="Rectangle 29"/>
          <p:cNvSpPr/>
          <p:nvPr/>
        </p:nvSpPr>
        <p:spPr>
          <a:xfrm>
            <a:off x="1580774" y="2743271"/>
            <a:ext cx="1391026" cy="44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Household</a:t>
            </a:r>
            <a:endParaRPr lang="en-US" sz="2000" dirty="0"/>
          </a:p>
        </p:txBody>
      </p:sp>
      <p:sp>
        <p:nvSpPr>
          <p:cNvPr id="31" name="Rectangle 30"/>
          <p:cNvSpPr/>
          <p:nvPr/>
        </p:nvSpPr>
        <p:spPr>
          <a:xfrm>
            <a:off x="1676401" y="4251325"/>
            <a:ext cx="1656693" cy="46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Religious</a:t>
            </a:r>
            <a:endParaRPr lang="en-US" sz="2000" dirty="0"/>
          </a:p>
        </p:txBody>
      </p:sp>
      <p:sp>
        <p:nvSpPr>
          <p:cNvPr id="32" name="Rectangle 31"/>
          <p:cNvSpPr/>
          <p:nvPr/>
        </p:nvSpPr>
        <p:spPr>
          <a:xfrm>
            <a:off x="2438400" y="5394324"/>
            <a:ext cx="1514147" cy="464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Schools</a:t>
            </a:r>
            <a:endParaRPr lang="en-US" sz="2000" dirty="0"/>
          </a:p>
        </p:txBody>
      </p:sp>
      <p:sp>
        <p:nvSpPr>
          <p:cNvPr id="33" name="Rectangle 32"/>
          <p:cNvSpPr/>
          <p:nvPr/>
        </p:nvSpPr>
        <p:spPr>
          <a:xfrm>
            <a:off x="5048907" y="5401326"/>
            <a:ext cx="1504293" cy="454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Clubs</a:t>
            </a:r>
            <a:endParaRPr lang="en-US" sz="2000" dirty="0"/>
          </a:p>
        </p:txBody>
      </p:sp>
      <p:sp>
        <p:nvSpPr>
          <p:cNvPr id="34" name="Rectangle 33"/>
          <p:cNvSpPr/>
          <p:nvPr/>
        </p:nvSpPr>
        <p:spPr>
          <a:xfrm>
            <a:off x="6393141" y="3880827"/>
            <a:ext cx="1600200" cy="427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Agencies</a:t>
            </a:r>
            <a:endParaRPr lang="en-US" sz="2000" dirty="0"/>
          </a:p>
        </p:txBody>
      </p:sp>
    </p:spTree>
    <p:extLst>
      <p:ext uri="{BB962C8B-B14F-4D97-AF65-F5344CB8AC3E}">
        <p14:creationId xmlns:p14="http://schemas.microsoft.com/office/powerpoint/2010/main" val="283438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835541"/>
              </p:ext>
            </p:extLst>
          </p:nvPr>
        </p:nvGraphicFramePr>
        <p:xfrm>
          <a:off x="457200" y="1600200"/>
          <a:ext cx="8229600" cy="13817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5">
                  <a:txBody>
                    <a:bodyPr/>
                    <a:lstStyle/>
                    <a:p>
                      <a:pPr algn="ctr"/>
                      <a:r>
                        <a:rPr lang="en-US" dirty="0" smtClean="0"/>
                        <a:t>Motivation and Persistence Resource Level</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Urgent/Crisis</a:t>
                      </a:r>
                      <a:endParaRPr lang="en-US" dirty="0"/>
                    </a:p>
                  </a:txBody>
                  <a:tcPr/>
                </a:tc>
                <a:tc>
                  <a:txBody>
                    <a:bodyPr/>
                    <a:lstStyle/>
                    <a:p>
                      <a:pPr algn="ctr"/>
                      <a:r>
                        <a:rPr lang="en-US" dirty="0" smtClean="0"/>
                        <a:t>Vulnerable/</a:t>
                      </a:r>
                    </a:p>
                    <a:p>
                      <a:pPr algn="ctr"/>
                      <a:r>
                        <a:rPr lang="en-US" dirty="0" smtClean="0"/>
                        <a:t>High-Risk</a:t>
                      </a:r>
                      <a:endParaRPr lang="en-US" dirty="0"/>
                    </a:p>
                  </a:txBody>
                  <a:tcPr/>
                </a:tc>
                <a:tc>
                  <a:txBody>
                    <a:bodyPr/>
                    <a:lstStyle/>
                    <a:p>
                      <a:pPr algn="ctr"/>
                      <a:r>
                        <a:rPr lang="en-US" dirty="0" smtClean="0"/>
                        <a:t>Stable</a:t>
                      </a:r>
                      <a:endParaRPr lang="en-US" dirty="0"/>
                    </a:p>
                  </a:txBody>
                  <a:tcPr/>
                </a:tc>
                <a:tc>
                  <a:txBody>
                    <a:bodyPr/>
                    <a:lstStyle/>
                    <a:p>
                      <a:pPr algn="ctr"/>
                      <a:r>
                        <a:rPr lang="en-US" dirty="0" smtClean="0"/>
                        <a:t>Safe/Secure</a:t>
                      </a:r>
                      <a:endParaRPr lang="en-US" dirty="0"/>
                    </a:p>
                  </a:txBody>
                  <a:tcPr/>
                </a:tc>
                <a:tc>
                  <a:txBody>
                    <a:bodyPr/>
                    <a:lstStyle/>
                    <a:p>
                      <a:pPr algn="ctr"/>
                      <a:r>
                        <a:rPr lang="en-US" dirty="0" smtClean="0"/>
                        <a:t>Thriving/</a:t>
                      </a:r>
                    </a:p>
                    <a:p>
                      <a:pPr algn="ctr"/>
                      <a:r>
                        <a:rPr lang="en-US" dirty="0" smtClean="0"/>
                        <a:t>Giving Back</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bl>
          </a:graphicData>
        </a:graphic>
      </p:graphicFrame>
      <p:sp>
        <p:nvSpPr>
          <p:cNvPr id="5" name="TextBox 4"/>
          <p:cNvSpPr txBox="1"/>
          <p:nvPr/>
        </p:nvSpPr>
        <p:spPr>
          <a:xfrm>
            <a:off x="1905000" y="3231931"/>
            <a:ext cx="39624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Financial</a:t>
            </a:r>
          </a:p>
          <a:p>
            <a:pPr marL="285750" indent="-285750">
              <a:buFont typeface="Arial" panose="020B0604020202020204" pitchFamily="34" charset="0"/>
              <a:buChar char="•"/>
            </a:pPr>
            <a:r>
              <a:rPr lang="en-US" sz="2400" dirty="0" smtClean="0"/>
              <a:t>Emotional</a:t>
            </a:r>
          </a:p>
          <a:p>
            <a:pPr marL="285750" indent="-285750">
              <a:buFont typeface="Arial" panose="020B0604020202020204" pitchFamily="34" charset="0"/>
              <a:buChar char="•"/>
            </a:pPr>
            <a:r>
              <a:rPr lang="en-US" sz="2400" dirty="0" smtClean="0"/>
              <a:t>Mental</a:t>
            </a:r>
          </a:p>
          <a:p>
            <a:pPr marL="285750" indent="-285750">
              <a:buFont typeface="Arial" panose="020B0604020202020204" pitchFamily="34" charset="0"/>
              <a:buChar char="•"/>
            </a:pPr>
            <a:r>
              <a:rPr lang="en-US" sz="2400" dirty="0" smtClean="0"/>
              <a:t>Language</a:t>
            </a:r>
          </a:p>
          <a:p>
            <a:pPr marL="285750" indent="-285750">
              <a:buFont typeface="Arial" panose="020B0604020202020204" pitchFamily="34" charset="0"/>
              <a:buChar char="•"/>
            </a:pPr>
            <a:r>
              <a:rPr lang="en-US" sz="2400" dirty="0" smtClean="0"/>
              <a:t>Social Capital</a:t>
            </a:r>
          </a:p>
          <a:p>
            <a:pPr marL="285750" indent="-285750">
              <a:buFont typeface="Arial" panose="020B0604020202020204" pitchFamily="34" charset="0"/>
              <a:buChar char="•"/>
            </a:pPr>
            <a:r>
              <a:rPr lang="en-US" sz="2400" dirty="0" smtClean="0"/>
              <a:t>Physical</a:t>
            </a:r>
            <a:endParaRPr lang="en-US" sz="2400" dirty="0"/>
          </a:p>
        </p:txBody>
      </p:sp>
      <p:sp>
        <p:nvSpPr>
          <p:cNvPr id="6" name="TextBox 5"/>
          <p:cNvSpPr txBox="1"/>
          <p:nvPr/>
        </p:nvSpPr>
        <p:spPr>
          <a:xfrm>
            <a:off x="4876800" y="3231931"/>
            <a:ext cx="39624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Spiritual</a:t>
            </a:r>
          </a:p>
          <a:p>
            <a:pPr marL="285750" indent="-285750">
              <a:buFont typeface="Arial" panose="020B0604020202020204" pitchFamily="34" charset="0"/>
              <a:buChar char="•"/>
            </a:pPr>
            <a:r>
              <a:rPr lang="en-US" sz="2400" dirty="0" smtClean="0"/>
              <a:t>Integrity and Trust</a:t>
            </a:r>
          </a:p>
          <a:p>
            <a:pPr marL="285750" indent="-285750">
              <a:buFont typeface="Arial" panose="020B0604020202020204" pitchFamily="34" charset="0"/>
              <a:buChar char="•"/>
            </a:pPr>
            <a:r>
              <a:rPr lang="en-US" sz="2400" dirty="0" smtClean="0"/>
              <a:t>Motivation and Persistence</a:t>
            </a:r>
          </a:p>
          <a:p>
            <a:pPr marL="285750" indent="-285750">
              <a:buFont typeface="Arial" panose="020B0604020202020204" pitchFamily="34" charset="0"/>
              <a:buChar char="•"/>
            </a:pPr>
            <a:r>
              <a:rPr lang="en-US" sz="2400" dirty="0" smtClean="0"/>
              <a:t>Relationship/Role Models</a:t>
            </a:r>
          </a:p>
          <a:p>
            <a:pPr marL="285750" indent="-285750">
              <a:buFont typeface="Arial" panose="020B0604020202020204" pitchFamily="34" charset="0"/>
              <a:buChar char="•"/>
            </a:pPr>
            <a:r>
              <a:rPr lang="en-US" sz="2400" dirty="0" smtClean="0"/>
              <a:t>Knowledge of Hidden Rules</a:t>
            </a:r>
            <a:endParaRPr lang="en-US" sz="2400" dirty="0"/>
          </a:p>
        </p:txBody>
      </p:sp>
      <p:sp>
        <p:nvSpPr>
          <p:cNvPr id="7" name="Slide Number Placeholder 6"/>
          <p:cNvSpPr>
            <a:spLocks noGrp="1"/>
          </p:cNvSpPr>
          <p:nvPr>
            <p:ph type="sldNum" sz="quarter" idx="12"/>
          </p:nvPr>
        </p:nvSpPr>
        <p:spPr/>
        <p:txBody>
          <a:bodyPr/>
          <a:lstStyle/>
          <a:p>
            <a:fld id="{18E6D21F-8F31-4333-A1FE-E98D75E36D8E}" type="slidenum">
              <a:rPr lang="en-US" smtClean="0"/>
              <a:t>24</a:t>
            </a:fld>
            <a:endParaRPr lang="en-US"/>
          </a:p>
        </p:txBody>
      </p:sp>
    </p:spTree>
    <p:extLst>
      <p:ext uri="{BB962C8B-B14F-4D97-AF65-F5344CB8AC3E}">
        <p14:creationId xmlns:p14="http://schemas.microsoft.com/office/powerpoint/2010/main" val="3932297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Assessments/</a:t>
            </a:r>
            <a:br>
              <a:rPr lang="en-US" dirty="0" smtClean="0"/>
            </a:br>
            <a:r>
              <a:rPr lang="en-US" dirty="0" smtClean="0"/>
              <a:t>Building Resources</a:t>
            </a:r>
            <a:endParaRPr lang="en-US" dirty="0"/>
          </a:p>
        </p:txBody>
      </p:sp>
      <p:sp>
        <p:nvSpPr>
          <p:cNvPr id="3" name="Content Placeholder 2"/>
          <p:cNvSpPr>
            <a:spLocks noGrp="1"/>
          </p:cNvSpPr>
          <p:nvPr>
            <p:ph sz="half" idx="1"/>
          </p:nvPr>
        </p:nvSpPr>
        <p:spPr/>
        <p:txBody>
          <a:bodyPr>
            <a:normAutofit/>
          </a:bodyPr>
          <a:lstStyle/>
          <a:p>
            <a:r>
              <a:rPr lang="en-US" sz="2800" dirty="0" smtClean="0"/>
              <a:t>Schools</a:t>
            </a:r>
          </a:p>
          <a:p>
            <a:r>
              <a:rPr lang="en-US" sz="2800" dirty="0" smtClean="0"/>
              <a:t>Parks</a:t>
            </a:r>
          </a:p>
          <a:p>
            <a:r>
              <a:rPr lang="en-US" sz="2800" dirty="0" smtClean="0"/>
              <a:t>Banks</a:t>
            </a:r>
          </a:p>
          <a:p>
            <a:r>
              <a:rPr lang="en-US" sz="2800" dirty="0" smtClean="0"/>
              <a:t>Local Businesses</a:t>
            </a:r>
          </a:p>
          <a:p>
            <a:r>
              <a:rPr lang="en-US" sz="2800" dirty="0" smtClean="0"/>
              <a:t>Credit Unions</a:t>
            </a:r>
          </a:p>
          <a:p>
            <a:r>
              <a:rPr lang="en-US" sz="2800" dirty="0" smtClean="0"/>
              <a:t>Crisis Intervention Centers</a:t>
            </a:r>
          </a:p>
          <a:p>
            <a:r>
              <a:rPr lang="en-US" sz="2800" dirty="0" smtClean="0"/>
              <a:t>Youth Councils</a:t>
            </a:r>
          </a:p>
          <a:p>
            <a:pPr marL="0" indent="0">
              <a:buNone/>
            </a:pPr>
            <a:endParaRPr lang="en-US"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600200"/>
            <a:ext cx="4177747" cy="4525963"/>
          </a:xfrm>
        </p:spPr>
      </p:pic>
      <p:sp>
        <p:nvSpPr>
          <p:cNvPr id="5" name="Content Placeholder 2"/>
          <p:cNvSpPr txBox="1">
            <a:spLocks/>
          </p:cNvSpPr>
          <p:nvPr/>
        </p:nvSpPr>
        <p:spPr>
          <a:xfrm>
            <a:off x="4863548" y="1600199"/>
            <a:ext cx="3657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Slide Number Placeholder 5"/>
          <p:cNvSpPr>
            <a:spLocks noGrp="1"/>
          </p:cNvSpPr>
          <p:nvPr>
            <p:ph type="sldNum" sz="quarter" idx="12"/>
          </p:nvPr>
        </p:nvSpPr>
        <p:spPr/>
        <p:txBody>
          <a:bodyPr/>
          <a:lstStyle/>
          <a:p>
            <a:fld id="{18E6D21F-8F31-4333-A1FE-E98D75E36D8E}" type="slidenum">
              <a:rPr lang="en-US" smtClean="0"/>
              <a:t>25</a:t>
            </a:fld>
            <a:endParaRPr lang="en-US"/>
          </a:p>
        </p:txBody>
      </p:sp>
    </p:spTree>
    <p:extLst>
      <p:ext uri="{BB962C8B-B14F-4D97-AF65-F5344CB8AC3E}">
        <p14:creationId xmlns:p14="http://schemas.microsoft.com/office/powerpoint/2010/main" val="1033361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8229600" cy="1143000"/>
          </a:xfrm>
        </p:spPr>
        <p:txBody>
          <a:bodyPr/>
          <a:lstStyle/>
          <a:p>
            <a:pPr algn="l"/>
            <a:r>
              <a:rPr lang="en-US" dirty="0" smtClean="0"/>
              <a:t>              Plans = Actions</a:t>
            </a:r>
            <a:endParaRPr lang="en-US" dirty="0"/>
          </a:p>
        </p:txBody>
      </p:sp>
      <p:sp>
        <p:nvSpPr>
          <p:cNvPr id="11" name="TextBox 10"/>
          <p:cNvSpPr txBox="1"/>
          <p:nvPr/>
        </p:nvSpPr>
        <p:spPr>
          <a:xfrm>
            <a:off x="10363200" y="3543300"/>
            <a:ext cx="685800" cy="276999"/>
          </a:xfrm>
          <a:prstGeom prst="rect">
            <a:avLst/>
          </a:prstGeom>
          <a:solidFill>
            <a:schemeClr val="tx1"/>
          </a:solidFill>
        </p:spPr>
        <p:txBody>
          <a:bodyPr wrap="square" rtlCol="0">
            <a:spAutoFit/>
          </a:bodyPr>
          <a:lstStyle/>
          <a:p>
            <a:pPr algn="ctr"/>
            <a:r>
              <a:rPr lang="en-US" sz="1200" dirty="0" smtClean="0">
                <a:solidFill>
                  <a:schemeClr val="bg1"/>
                </a:solidFill>
                <a:latin typeface="Bernard MT Condensed" panose="02050806060905020404" pitchFamily="18" charset="0"/>
              </a:rPr>
              <a:t>SPECIFIC</a:t>
            </a:r>
            <a:endParaRPr lang="en-US" sz="1200" dirty="0">
              <a:solidFill>
                <a:schemeClr val="bg1"/>
              </a:solidFill>
              <a:latin typeface="Bernard MT Condensed" panose="02050806060905020404" pitchFamily="18" charset="0"/>
            </a:endParaRPr>
          </a:p>
        </p:txBody>
      </p:sp>
      <p:sp>
        <p:nvSpPr>
          <p:cNvPr id="12" name="TextBox 11"/>
          <p:cNvSpPr txBox="1"/>
          <p:nvPr/>
        </p:nvSpPr>
        <p:spPr>
          <a:xfrm>
            <a:off x="9717157" y="5779313"/>
            <a:ext cx="914400" cy="276999"/>
          </a:xfrm>
          <a:prstGeom prst="rect">
            <a:avLst/>
          </a:prstGeom>
          <a:solidFill>
            <a:schemeClr val="tx1"/>
          </a:solidFill>
        </p:spPr>
        <p:txBody>
          <a:bodyPr wrap="square" rtlCol="0">
            <a:spAutoFit/>
          </a:bodyPr>
          <a:lstStyle/>
          <a:p>
            <a:pPr algn="ctr"/>
            <a:endParaRPr lang="en-US" sz="1200" dirty="0">
              <a:solidFill>
                <a:schemeClr val="bg1"/>
              </a:solidFill>
              <a:latin typeface="Bernard MT Condensed" panose="02050806060905020404" pitchFamily="18" charset="0"/>
            </a:endParaRPr>
          </a:p>
        </p:txBody>
      </p:sp>
      <p:sp>
        <p:nvSpPr>
          <p:cNvPr id="13" name="TextBox 12"/>
          <p:cNvSpPr txBox="1"/>
          <p:nvPr/>
        </p:nvSpPr>
        <p:spPr>
          <a:xfrm>
            <a:off x="10250557" y="5105400"/>
            <a:ext cx="914400" cy="276999"/>
          </a:xfrm>
          <a:prstGeom prst="rect">
            <a:avLst/>
          </a:prstGeom>
          <a:solidFill>
            <a:schemeClr val="tx1"/>
          </a:solidFill>
        </p:spPr>
        <p:txBody>
          <a:bodyPr wrap="square" rtlCol="0">
            <a:spAutoFit/>
          </a:bodyPr>
          <a:lstStyle/>
          <a:p>
            <a:pPr algn="ctr"/>
            <a:r>
              <a:rPr lang="en-US" sz="1200" dirty="0" smtClean="0">
                <a:solidFill>
                  <a:schemeClr val="bg1"/>
                </a:solidFill>
                <a:latin typeface="Bernard MT Condensed" panose="02050806060905020404" pitchFamily="18" charset="0"/>
              </a:rPr>
              <a:t>ATTAINABLE</a:t>
            </a:r>
            <a:endParaRPr lang="en-US" sz="1200" dirty="0">
              <a:solidFill>
                <a:schemeClr val="bg1"/>
              </a:solidFill>
              <a:latin typeface="Bernard MT Condensed" panose="02050806060905020404" pitchFamily="18" charset="0"/>
            </a:endParaRPr>
          </a:p>
        </p:txBody>
      </p:sp>
      <p:sp>
        <p:nvSpPr>
          <p:cNvPr id="14" name="TextBox 13"/>
          <p:cNvSpPr txBox="1"/>
          <p:nvPr/>
        </p:nvSpPr>
        <p:spPr>
          <a:xfrm>
            <a:off x="9945757" y="5514202"/>
            <a:ext cx="762000" cy="276999"/>
          </a:xfrm>
          <a:prstGeom prst="rect">
            <a:avLst/>
          </a:prstGeom>
          <a:solidFill>
            <a:schemeClr val="tx1"/>
          </a:solidFill>
        </p:spPr>
        <p:txBody>
          <a:bodyPr wrap="square" rtlCol="0">
            <a:spAutoFit/>
          </a:bodyPr>
          <a:lstStyle/>
          <a:p>
            <a:endParaRPr lang="en-US" sz="1200" dirty="0">
              <a:solidFill>
                <a:schemeClr val="bg1"/>
              </a:solidFill>
              <a:latin typeface="Bernard MT Condensed" panose="02050806060905020404" pitchFamily="18" charset="0"/>
            </a:endParaRPr>
          </a:p>
        </p:txBody>
      </p:sp>
      <p:sp>
        <p:nvSpPr>
          <p:cNvPr id="15" name="TextBox 14"/>
          <p:cNvSpPr txBox="1"/>
          <p:nvPr/>
        </p:nvSpPr>
        <p:spPr>
          <a:xfrm>
            <a:off x="10250557" y="4205827"/>
            <a:ext cx="762000" cy="461665"/>
          </a:xfrm>
          <a:prstGeom prst="rect">
            <a:avLst/>
          </a:prstGeom>
          <a:solidFill>
            <a:schemeClr val="tx1"/>
          </a:solidFill>
        </p:spPr>
        <p:txBody>
          <a:bodyPr wrap="square" rtlCol="0">
            <a:spAutoFit/>
          </a:bodyPr>
          <a:lstStyle/>
          <a:p>
            <a:pPr algn="ctr"/>
            <a:r>
              <a:rPr lang="en-US" sz="1200" dirty="0" smtClean="0">
                <a:solidFill>
                  <a:schemeClr val="bg1"/>
                </a:solidFill>
                <a:latin typeface="Bernard MT Condensed" panose="02050806060905020404" pitchFamily="18" charset="0"/>
              </a:rPr>
              <a:t>TIME</a:t>
            </a:r>
          </a:p>
          <a:p>
            <a:pPr algn="ctr"/>
            <a:r>
              <a:rPr lang="en-US" sz="1200" dirty="0" smtClean="0">
                <a:solidFill>
                  <a:schemeClr val="bg1"/>
                </a:solidFill>
                <a:latin typeface="Bernard MT Condensed" panose="02050806060905020404" pitchFamily="18" charset="0"/>
              </a:rPr>
              <a:t>BASED</a:t>
            </a:r>
            <a:endParaRPr lang="en-US" sz="1200" dirty="0">
              <a:solidFill>
                <a:schemeClr val="bg1"/>
              </a:solidFill>
              <a:latin typeface="Bernard MT Condensed" panose="02050806060905020404" pitchFamily="18" charset="0"/>
            </a:endParaRPr>
          </a:p>
        </p:txBody>
      </p:sp>
      <p:sp>
        <p:nvSpPr>
          <p:cNvPr id="5" name="Rectangle 4"/>
          <p:cNvSpPr/>
          <p:nvPr/>
        </p:nvSpPr>
        <p:spPr>
          <a:xfrm>
            <a:off x="9175137" y="4652576"/>
            <a:ext cx="750526" cy="276999"/>
          </a:xfrm>
          <a:prstGeom prst="rect">
            <a:avLst/>
          </a:prstGeom>
        </p:spPr>
        <p:txBody>
          <a:bodyPr wrap="none">
            <a:spAutoFit/>
          </a:bodyPr>
          <a:lstStyle/>
          <a:p>
            <a:r>
              <a:rPr lang="en-US" sz="1200" dirty="0">
                <a:solidFill>
                  <a:prstClr val="black"/>
                </a:solidFill>
                <a:latin typeface="Bernard MT Condensed" panose="02050806060905020404" pitchFamily="18" charset="0"/>
              </a:rPr>
              <a:t>REALISTIC</a:t>
            </a:r>
            <a:endParaRPr lang="en-US" dirty="0"/>
          </a:p>
        </p:txBody>
      </p:sp>
      <p:sp>
        <p:nvSpPr>
          <p:cNvPr id="7" name="Rectangle 6"/>
          <p:cNvSpPr/>
          <p:nvPr/>
        </p:nvSpPr>
        <p:spPr>
          <a:xfrm>
            <a:off x="10411055" y="3411151"/>
            <a:ext cx="904415" cy="276999"/>
          </a:xfrm>
          <a:prstGeom prst="rect">
            <a:avLst/>
          </a:prstGeom>
        </p:spPr>
        <p:txBody>
          <a:bodyPr wrap="none">
            <a:spAutoFit/>
          </a:bodyPr>
          <a:lstStyle/>
          <a:p>
            <a:r>
              <a:rPr lang="en-US" sz="1200" dirty="0">
                <a:solidFill>
                  <a:prstClr val="black"/>
                </a:solidFill>
                <a:latin typeface="Bernard MT Condensed" panose="02050806060905020404" pitchFamily="18" charset="0"/>
              </a:rPr>
              <a:t>MEASURABLE</a:t>
            </a:r>
            <a:endParaRPr lang="en-US" dirty="0"/>
          </a:p>
        </p:txBody>
      </p:sp>
      <p:sp>
        <p:nvSpPr>
          <p:cNvPr id="3" name="Slide Number Placeholder 2"/>
          <p:cNvSpPr>
            <a:spLocks noGrp="1"/>
          </p:cNvSpPr>
          <p:nvPr>
            <p:ph type="sldNum" sz="quarter" idx="12"/>
          </p:nvPr>
        </p:nvSpPr>
        <p:spPr/>
        <p:txBody>
          <a:bodyPr/>
          <a:lstStyle/>
          <a:p>
            <a:fld id="{18E6D21F-8F31-4333-A1FE-E98D75E36D8E}" type="slidenum">
              <a:rPr lang="en-US" smtClean="0"/>
              <a:t>26</a:t>
            </a:fld>
            <a:endParaRPr lang="en-US"/>
          </a:p>
        </p:txBody>
      </p:sp>
      <p:pic>
        <p:nvPicPr>
          <p:cNvPr id="2050" name="Picture 2" descr="http://www.spectacledmarketer.com/wp-content/uploads/2015/05/sm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04" y="1524000"/>
            <a:ext cx="8455592" cy="3628218"/>
          </a:xfrm>
          <a:prstGeom prst="rect">
            <a:avLst/>
          </a:prstGeom>
          <a:solidFill>
            <a:schemeClr val="tx1">
              <a:lumMod val="65000"/>
            </a:schemeClr>
          </a:solidFill>
        </p:spPr>
      </p:pic>
    </p:spTree>
    <p:extLst>
      <p:ext uri="{BB962C8B-B14F-4D97-AF65-F5344CB8AC3E}">
        <p14:creationId xmlns:p14="http://schemas.microsoft.com/office/powerpoint/2010/main" val="1208386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E6D21F-8F31-4333-A1FE-E98D75E36D8E}" type="slidenum">
              <a:rPr lang="en-US" smtClean="0"/>
              <a:t>27</a:t>
            </a:fld>
            <a:endParaRPr lang="en-US"/>
          </a:p>
        </p:txBody>
      </p:sp>
      <p:sp>
        <p:nvSpPr>
          <p:cNvPr id="4" name="TextBox 3"/>
          <p:cNvSpPr txBox="1"/>
          <p:nvPr/>
        </p:nvSpPr>
        <p:spPr>
          <a:xfrm>
            <a:off x="2249557" y="963231"/>
            <a:ext cx="4419600" cy="646331"/>
          </a:xfrm>
          <a:prstGeom prst="rect">
            <a:avLst/>
          </a:prstGeom>
          <a:noFill/>
        </p:spPr>
        <p:txBody>
          <a:bodyPr wrap="square" rtlCol="0">
            <a:spAutoFit/>
          </a:bodyPr>
          <a:lstStyle/>
          <a:p>
            <a:r>
              <a:rPr lang="en-US" sz="3600" dirty="0" smtClean="0"/>
              <a:t>Transition Ceremony</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1609562"/>
            <a:ext cx="6324600"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88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E6D21F-8F31-4333-A1FE-E98D75E36D8E}" type="slidenum">
              <a:rPr lang="en-US" smtClean="0"/>
              <a:t>28</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14400"/>
            <a:ext cx="6826762"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50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E6D21F-8F31-4333-A1FE-E98D75E36D8E}" type="slidenum">
              <a:rPr lang="en-US" smtClean="0"/>
              <a:t>29</a:t>
            </a:fld>
            <a:endParaRPr lang="en-US"/>
          </a:p>
        </p:txBody>
      </p:sp>
      <p:pic>
        <p:nvPicPr>
          <p:cNvPr id="4099" name="Picture 3" descr="C:\Users\mwatson\AppData\Local\Microsoft\Windows\Temporary Internet Files\Content.Outlook\1VW56BJP\DSCN07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09600"/>
            <a:ext cx="7437120" cy="542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0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E6D21F-8F31-4333-A1FE-E98D75E36D8E}" type="slidenum">
              <a:rPr lang="en-US" smtClean="0"/>
              <a:t>3</a:t>
            </a:fld>
            <a:endParaRPr lang="en-US"/>
          </a:p>
        </p:txBody>
      </p:sp>
      <p:sp>
        <p:nvSpPr>
          <p:cNvPr id="3" name="Content Placeholder 2"/>
          <p:cNvSpPr>
            <a:spLocks noGrp="1"/>
          </p:cNvSpPr>
          <p:nvPr>
            <p:ph idx="4294967295"/>
          </p:nvPr>
        </p:nvSpPr>
        <p:spPr>
          <a:xfrm>
            <a:off x="0" y="1600200"/>
            <a:ext cx="4648200" cy="4525963"/>
          </a:xfrm>
        </p:spPr>
        <p:txBody>
          <a:bodyPr>
            <a:normAutofit/>
          </a:bodyPr>
          <a:lstStyle/>
          <a:p>
            <a:pPr lvl="0"/>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06" y="609600"/>
            <a:ext cx="8733788" cy="5256046"/>
          </a:xfrm>
          <a:prstGeom prst="rect">
            <a:avLst/>
          </a:prstGeom>
          <a:ln>
            <a:noFill/>
          </a:ln>
          <a:effectLst>
            <a:softEdge rad="112500"/>
          </a:effectLst>
        </p:spPr>
      </p:pic>
    </p:spTree>
    <p:extLst>
      <p:ext uri="{BB962C8B-B14F-4D97-AF65-F5344CB8AC3E}">
        <p14:creationId xmlns:p14="http://schemas.microsoft.com/office/powerpoint/2010/main" val="1195745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1"/>
            <a:ext cx="7772400" cy="1219199"/>
          </a:xfrm>
        </p:spPr>
        <p:txBody>
          <a:bodyPr>
            <a:normAutofit fontScale="90000"/>
          </a:bodyPr>
          <a:lstStyle/>
          <a:p>
            <a:r>
              <a:rPr lang="en-US" dirty="0" smtClean="0"/>
              <a:t>Staying Ahead</a:t>
            </a:r>
            <a:br>
              <a:rPr lang="en-US" dirty="0" smtClean="0"/>
            </a:br>
            <a:r>
              <a:rPr lang="en-US" dirty="0" smtClean="0"/>
              <a:t>Mentor Meeting</a:t>
            </a:r>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30</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0"/>
            <a:ext cx="525929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2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399"/>
            <a:ext cx="45243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1752600"/>
            <a:ext cx="7592013" cy="4431983"/>
          </a:xfrm>
          <a:prstGeom prst="rect">
            <a:avLst/>
          </a:prstGeom>
          <a:noFill/>
        </p:spPr>
        <p:txBody>
          <a:bodyPr wrap="square" rtlCol="0">
            <a:spAutoFit/>
          </a:bodyPr>
          <a:lstStyle/>
          <a:p>
            <a:r>
              <a:rPr lang="en-US" sz="4000" dirty="0" smtClean="0"/>
              <a:t>		      What is it?</a:t>
            </a:r>
          </a:p>
          <a:p>
            <a:pPr marL="742950" lvl="1" indent="-285750">
              <a:buFont typeface="Arial" panose="020B0604020202020204" pitchFamily="34" charset="0"/>
              <a:buChar char="•"/>
            </a:pPr>
            <a:r>
              <a:rPr lang="en-US" sz="3200" dirty="0" smtClean="0"/>
              <a:t>Next phase of </a:t>
            </a:r>
            <a:r>
              <a:rPr lang="en-US" sz="3200" i="1" dirty="0" smtClean="0"/>
              <a:t>Getting Ahead</a:t>
            </a:r>
          </a:p>
          <a:p>
            <a:pPr marL="742950" lvl="1" indent="-285750">
              <a:buFont typeface="Arial" panose="020B0604020202020204" pitchFamily="34" charset="0"/>
              <a:buChar char="•"/>
            </a:pPr>
            <a:r>
              <a:rPr lang="en-US" sz="3200" dirty="0" smtClean="0"/>
              <a:t>Matching two mentors with mentee</a:t>
            </a:r>
          </a:p>
          <a:p>
            <a:pPr marL="742950" lvl="1" indent="-285750">
              <a:buFont typeface="Arial" panose="020B0604020202020204" pitchFamily="34" charset="0"/>
              <a:buChar char="•"/>
            </a:pPr>
            <a:r>
              <a:rPr lang="en-US" sz="3200" dirty="0" smtClean="0"/>
              <a:t>Developing one on one relationships that will bridge social capital</a:t>
            </a:r>
          </a:p>
          <a:p>
            <a:pPr marL="742950" lvl="1" indent="-285750">
              <a:buFont typeface="Arial" panose="020B0604020202020204" pitchFamily="34" charset="0"/>
              <a:buChar char="•"/>
            </a:pPr>
            <a:r>
              <a:rPr lang="en-US" sz="3200" dirty="0" smtClean="0"/>
              <a:t>Increasing the developmental capacity of those most effected by poverty</a:t>
            </a:r>
          </a:p>
          <a:p>
            <a:pPr marL="742950" lvl="1" indent="-285750">
              <a:buFont typeface="Arial" panose="020B0604020202020204" pitchFamily="34" charset="0"/>
              <a:buChar char="•"/>
            </a:pPr>
            <a:r>
              <a:rPr lang="en-US" sz="3200" dirty="0" smtClean="0"/>
              <a:t>Encourage upward mobility</a:t>
            </a:r>
          </a:p>
          <a:p>
            <a:endParaRPr lang="en-US" dirty="0"/>
          </a:p>
        </p:txBody>
      </p:sp>
      <p:sp>
        <p:nvSpPr>
          <p:cNvPr id="4" name="Slide Number Placeholder 3"/>
          <p:cNvSpPr>
            <a:spLocks noGrp="1"/>
          </p:cNvSpPr>
          <p:nvPr>
            <p:ph type="sldNum" sz="quarter" idx="12"/>
          </p:nvPr>
        </p:nvSpPr>
        <p:spPr/>
        <p:txBody>
          <a:bodyPr/>
          <a:lstStyle/>
          <a:p>
            <a:fld id="{18E6D21F-8F31-4333-A1FE-E98D75E36D8E}" type="slidenum">
              <a:rPr lang="en-US" smtClean="0"/>
              <a:t>31</a:t>
            </a:fld>
            <a:endParaRPr lang="en-US"/>
          </a:p>
        </p:txBody>
      </p:sp>
    </p:spTree>
    <p:extLst>
      <p:ext uri="{BB962C8B-B14F-4D97-AF65-F5344CB8AC3E}">
        <p14:creationId xmlns:p14="http://schemas.microsoft.com/office/powerpoint/2010/main" val="257356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01\Shared Directories\Admin\CACAA_logo files\Getting Ahead Staying Ahead.jp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525010" cy="1152525"/>
          </a:xfrm>
          <a:prstGeom prst="rect">
            <a:avLst/>
          </a:prstGeom>
          <a:noFill/>
          <a:ln>
            <a:noFill/>
          </a:ln>
        </p:spPr>
      </p:pic>
      <p:sp>
        <p:nvSpPr>
          <p:cNvPr id="6" name="Content Placeholder 5"/>
          <p:cNvSpPr>
            <a:spLocks noGrp="1"/>
          </p:cNvSpPr>
          <p:nvPr>
            <p:ph idx="4294967295"/>
          </p:nvPr>
        </p:nvSpPr>
        <p:spPr>
          <a:xfrm>
            <a:off x="0" y="2057400"/>
            <a:ext cx="8229600" cy="4221163"/>
          </a:xfrm>
        </p:spPr>
        <p:txBody>
          <a:bodyPr>
            <a:normAutofit/>
          </a:bodyPr>
          <a:lstStyle/>
          <a:p>
            <a:pPr marL="514350" indent="-514350">
              <a:buFont typeface="+mj-lt"/>
              <a:buAutoNum type="alphaUcPeriod"/>
            </a:pPr>
            <a:r>
              <a:rPr lang="en-US" dirty="0" smtClean="0"/>
              <a:t>What is the role of a mentor?</a:t>
            </a:r>
          </a:p>
          <a:p>
            <a:pPr lvl="1">
              <a:buFont typeface="Arial" panose="020B0604020202020204" pitchFamily="34" charset="0"/>
              <a:buChar char="•"/>
            </a:pPr>
            <a:r>
              <a:rPr lang="en-US" dirty="0" smtClean="0"/>
              <a:t>Mentors provide : emotional support, guidance, motivation, role modeling,  and can assist in developing contacts &amp; identifying resources.</a:t>
            </a:r>
          </a:p>
          <a:p>
            <a:pPr marL="0" indent="0">
              <a:buNone/>
            </a:pP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Slide Number Placeholder 2"/>
          <p:cNvSpPr>
            <a:spLocks noGrp="1"/>
          </p:cNvSpPr>
          <p:nvPr>
            <p:ph type="sldNum" sz="quarter" idx="12"/>
          </p:nvPr>
        </p:nvSpPr>
        <p:spPr/>
        <p:txBody>
          <a:bodyPr/>
          <a:lstStyle/>
          <a:p>
            <a:fld id="{18E6D21F-8F31-4333-A1FE-E98D75E36D8E}" type="slidenum">
              <a:rPr lang="en-US" smtClean="0"/>
              <a:t>32</a:t>
            </a:fld>
            <a:endParaRPr lang="en-US"/>
          </a:p>
        </p:txBody>
      </p:sp>
    </p:spTree>
    <p:extLst>
      <p:ext uri="{BB962C8B-B14F-4D97-AF65-F5344CB8AC3E}">
        <p14:creationId xmlns:p14="http://schemas.microsoft.com/office/powerpoint/2010/main" val="3663191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ing Ahead Staying Ahead"/>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524375" cy="115252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16247"/>
            <a:ext cx="5715000" cy="378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906722"/>
            <a:ext cx="1447800" cy="646331"/>
          </a:xfrm>
          <a:prstGeom prst="rect">
            <a:avLst/>
          </a:prstGeom>
          <a:solidFill>
            <a:schemeClr val="tx1"/>
          </a:solidFill>
          <a:ln>
            <a:solidFill>
              <a:srgbClr val="00FF00"/>
            </a:solidFill>
          </a:ln>
        </p:spPr>
        <p:txBody>
          <a:bodyPr wrap="square" rtlCol="0">
            <a:spAutoFit/>
          </a:bodyPr>
          <a:lstStyle/>
          <a:p>
            <a:pPr algn="ctr"/>
            <a:r>
              <a:rPr lang="en-US" dirty="0" smtClean="0">
                <a:solidFill>
                  <a:sysClr val="windowText" lastClr="000000"/>
                </a:solidFill>
              </a:rPr>
              <a:t>Try new things!</a:t>
            </a:r>
            <a:endParaRPr lang="en-US" dirty="0">
              <a:solidFill>
                <a:sysClr val="windowText" lastClr="000000"/>
              </a:solidFill>
            </a:endParaRPr>
          </a:p>
        </p:txBody>
      </p:sp>
      <p:sp>
        <p:nvSpPr>
          <p:cNvPr id="8" name="TextBox 7"/>
          <p:cNvSpPr txBox="1"/>
          <p:nvPr/>
        </p:nvSpPr>
        <p:spPr>
          <a:xfrm>
            <a:off x="76200" y="4384770"/>
            <a:ext cx="1600200" cy="923330"/>
          </a:xfrm>
          <a:prstGeom prst="rect">
            <a:avLst/>
          </a:prstGeom>
          <a:solidFill>
            <a:schemeClr val="tx1"/>
          </a:solidFill>
          <a:ln>
            <a:solidFill>
              <a:srgbClr val="009999"/>
            </a:solidFill>
          </a:ln>
        </p:spPr>
        <p:txBody>
          <a:bodyPr wrap="square" rtlCol="0">
            <a:spAutoFit/>
          </a:bodyPr>
          <a:lstStyle/>
          <a:p>
            <a:pPr marL="285750" indent="-285750">
              <a:buFont typeface="Arial" panose="020B0604020202020204" pitchFamily="34" charset="0"/>
              <a:buChar char="•"/>
            </a:pPr>
            <a:r>
              <a:rPr lang="en-US" dirty="0" smtClean="0">
                <a:solidFill>
                  <a:sysClr val="windowText" lastClr="000000"/>
                </a:solidFill>
              </a:rPr>
              <a:t>Show up</a:t>
            </a:r>
          </a:p>
          <a:p>
            <a:pPr marL="285750" indent="-285750">
              <a:buFont typeface="Arial" panose="020B0604020202020204" pitchFamily="34" charset="0"/>
              <a:buChar char="•"/>
            </a:pPr>
            <a:r>
              <a:rPr lang="en-US" dirty="0" smtClean="0">
                <a:solidFill>
                  <a:sysClr val="windowText" lastClr="000000"/>
                </a:solidFill>
              </a:rPr>
              <a:t>Keep confidence</a:t>
            </a:r>
            <a:endParaRPr lang="en-US" dirty="0">
              <a:solidFill>
                <a:sysClr val="windowText" lastClr="000000"/>
              </a:solidFill>
            </a:endParaRPr>
          </a:p>
        </p:txBody>
      </p:sp>
      <p:cxnSp>
        <p:nvCxnSpPr>
          <p:cNvPr id="10" name="Straight Arrow Connector 9"/>
          <p:cNvCxnSpPr>
            <a:endCxn id="8" idx="3"/>
          </p:cNvCxnSpPr>
          <p:nvPr/>
        </p:nvCxnSpPr>
        <p:spPr>
          <a:xfrm flipH="1" flipV="1">
            <a:off x="1676400" y="4846435"/>
            <a:ext cx="533400" cy="420296"/>
          </a:xfrm>
          <a:prstGeom prst="straightConnector1">
            <a:avLst/>
          </a:prstGeom>
          <a:ln>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4953000"/>
            <a:ext cx="2286000" cy="369332"/>
          </a:xfrm>
          <a:prstGeom prst="rect">
            <a:avLst/>
          </a:prstGeom>
          <a:solidFill>
            <a:schemeClr val="tx1"/>
          </a:solidFill>
        </p:spPr>
        <p:txBody>
          <a:bodyPr wrap="square" rtlCol="0">
            <a:spAutoFit/>
          </a:bodyPr>
          <a:lstStyle/>
          <a:p>
            <a:pPr algn="ctr"/>
            <a:r>
              <a:rPr lang="en-US" dirty="0" smtClean="0">
                <a:solidFill>
                  <a:sysClr val="windowText" lastClr="000000"/>
                </a:solidFill>
              </a:rPr>
              <a:t>BUILD TRUST</a:t>
            </a:r>
            <a:endParaRPr lang="en-US" dirty="0">
              <a:solidFill>
                <a:sysClr val="windowText" lastClr="000000"/>
              </a:solidFill>
            </a:endParaRPr>
          </a:p>
        </p:txBody>
      </p:sp>
      <p:sp>
        <p:nvSpPr>
          <p:cNvPr id="12" name="TextBox 11"/>
          <p:cNvSpPr txBox="1"/>
          <p:nvPr/>
        </p:nvSpPr>
        <p:spPr>
          <a:xfrm>
            <a:off x="4648200" y="4114800"/>
            <a:ext cx="1524000" cy="369332"/>
          </a:xfrm>
          <a:prstGeom prst="rect">
            <a:avLst/>
          </a:prstGeom>
          <a:solidFill>
            <a:schemeClr val="tx1"/>
          </a:solidFill>
        </p:spPr>
        <p:txBody>
          <a:bodyPr wrap="square" rtlCol="0">
            <a:spAutoFit/>
          </a:bodyPr>
          <a:lstStyle/>
          <a:p>
            <a:pPr algn="ctr"/>
            <a:r>
              <a:rPr lang="en-US" dirty="0" smtClean="0">
                <a:solidFill>
                  <a:sysClr val="windowText" lastClr="000000"/>
                </a:solidFill>
              </a:rPr>
              <a:t>ENCOURAGE</a:t>
            </a:r>
            <a:endParaRPr lang="en-US" dirty="0">
              <a:solidFill>
                <a:sysClr val="windowText" lastClr="000000"/>
              </a:solidFill>
            </a:endParaRPr>
          </a:p>
        </p:txBody>
      </p:sp>
      <p:cxnSp>
        <p:nvCxnSpPr>
          <p:cNvPr id="16" name="Straight Arrow Connector 15"/>
          <p:cNvCxnSpPr>
            <a:stCxn id="12" idx="3"/>
            <a:endCxn id="17" idx="1"/>
          </p:cNvCxnSpPr>
          <p:nvPr/>
        </p:nvCxnSpPr>
        <p:spPr>
          <a:xfrm>
            <a:off x="6172200" y="4299466"/>
            <a:ext cx="1371600" cy="477798"/>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43800" y="4038600"/>
            <a:ext cx="1447800" cy="1477328"/>
          </a:xfrm>
          <a:prstGeom prst="rect">
            <a:avLst/>
          </a:prstGeom>
          <a:solidFill>
            <a:schemeClr val="tx1"/>
          </a:solidFill>
          <a:ln>
            <a:solidFill>
              <a:srgbClr val="0066FF"/>
            </a:solidFill>
          </a:ln>
        </p:spPr>
        <p:txBody>
          <a:bodyPr wrap="square" rtlCol="0">
            <a:spAutoFit/>
          </a:bodyPr>
          <a:lstStyle/>
          <a:p>
            <a:pPr marL="285750" indent="-285750">
              <a:buFont typeface="Arial" panose="020B0604020202020204" pitchFamily="34" charset="0"/>
              <a:buChar char="•"/>
            </a:pPr>
            <a:r>
              <a:rPr lang="en-US" dirty="0" smtClean="0">
                <a:solidFill>
                  <a:sysClr val="windowText" lastClr="000000"/>
                </a:solidFill>
              </a:rPr>
              <a:t>Focus on the positive</a:t>
            </a:r>
          </a:p>
          <a:p>
            <a:pPr marL="285750" indent="-285750">
              <a:buFont typeface="Arial" panose="020B0604020202020204" pitchFamily="34" charset="0"/>
              <a:buChar char="•"/>
            </a:pPr>
            <a:r>
              <a:rPr lang="en-US" dirty="0" smtClean="0">
                <a:solidFill>
                  <a:sysClr val="windowText" lastClr="000000"/>
                </a:solidFill>
              </a:rPr>
              <a:t>Empower vs. enable</a:t>
            </a:r>
            <a:endParaRPr lang="en-US" dirty="0">
              <a:solidFill>
                <a:sysClr val="windowText" lastClr="000000"/>
              </a:solidFill>
            </a:endParaRPr>
          </a:p>
        </p:txBody>
      </p:sp>
      <p:sp>
        <p:nvSpPr>
          <p:cNvPr id="20" name="TextBox 19"/>
          <p:cNvSpPr txBox="1"/>
          <p:nvPr/>
        </p:nvSpPr>
        <p:spPr>
          <a:xfrm>
            <a:off x="76200" y="2789456"/>
            <a:ext cx="1600200" cy="1477328"/>
          </a:xfrm>
          <a:prstGeom prst="rect">
            <a:avLst/>
          </a:prstGeom>
          <a:solidFill>
            <a:schemeClr val="tx1"/>
          </a:solidFill>
          <a:ln>
            <a:solidFill>
              <a:srgbClr val="0066FF"/>
            </a:solidFill>
          </a:ln>
        </p:spPr>
        <p:txBody>
          <a:bodyPr wrap="square" rtlCol="0">
            <a:spAutoFit/>
          </a:bodyPr>
          <a:lstStyle/>
          <a:p>
            <a:pPr marL="285750" indent="-285750">
              <a:buFont typeface="Arial" panose="020B0604020202020204" pitchFamily="34" charset="0"/>
              <a:buChar char="•"/>
            </a:pPr>
            <a:r>
              <a:rPr lang="en-US" dirty="0" smtClean="0">
                <a:solidFill>
                  <a:sysClr val="windowText" lastClr="000000"/>
                </a:solidFill>
              </a:rPr>
              <a:t>Ask questions</a:t>
            </a:r>
          </a:p>
          <a:p>
            <a:pPr marL="285750" indent="-285750">
              <a:buFont typeface="Arial" panose="020B0604020202020204" pitchFamily="34" charset="0"/>
              <a:buChar char="•"/>
            </a:pPr>
            <a:r>
              <a:rPr lang="en-US" dirty="0" smtClean="0">
                <a:solidFill>
                  <a:sysClr val="windowText" lastClr="000000"/>
                </a:solidFill>
              </a:rPr>
              <a:t>Listen more than you speak</a:t>
            </a:r>
          </a:p>
        </p:txBody>
      </p:sp>
      <p:cxnSp>
        <p:nvCxnSpPr>
          <p:cNvPr id="22" name="Straight Arrow Connector 21"/>
          <p:cNvCxnSpPr>
            <a:endCxn id="20" idx="3"/>
          </p:cNvCxnSpPr>
          <p:nvPr/>
        </p:nvCxnSpPr>
        <p:spPr>
          <a:xfrm flipH="1" flipV="1">
            <a:off x="1676400" y="3528120"/>
            <a:ext cx="1219200" cy="771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4114800"/>
            <a:ext cx="1271587" cy="381416"/>
          </a:xfrm>
          <a:prstGeom prst="rect">
            <a:avLst/>
          </a:prstGeom>
          <a:solidFill>
            <a:schemeClr val="tx1"/>
          </a:solidFill>
        </p:spPr>
        <p:txBody>
          <a:bodyPr wrap="square" rtlCol="0">
            <a:spAutoFit/>
          </a:bodyPr>
          <a:lstStyle/>
          <a:p>
            <a:pPr algn="ctr"/>
            <a:r>
              <a:rPr lang="en-US" dirty="0" smtClean="0">
                <a:solidFill>
                  <a:sysClr val="windowText" lastClr="000000"/>
                </a:solidFill>
              </a:rPr>
              <a:t>LISTEN</a:t>
            </a:r>
            <a:endParaRPr lang="en-US" dirty="0">
              <a:solidFill>
                <a:sysClr val="windowText" lastClr="000000"/>
              </a:solidFill>
            </a:endParaRPr>
          </a:p>
        </p:txBody>
      </p:sp>
      <p:sp>
        <p:nvSpPr>
          <p:cNvPr id="28" name="TextBox 27"/>
          <p:cNvSpPr txBox="1"/>
          <p:nvPr/>
        </p:nvSpPr>
        <p:spPr>
          <a:xfrm>
            <a:off x="7572375" y="2456765"/>
            <a:ext cx="14478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solidFill>
                  <a:sysClr val="windowText" lastClr="000000"/>
                </a:solidFill>
              </a:rPr>
              <a:t>Be consistent</a:t>
            </a:r>
          </a:p>
          <a:p>
            <a:pPr marL="285750" indent="-285750">
              <a:buFont typeface="Arial" panose="020B0604020202020204" pitchFamily="34" charset="0"/>
              <a:buChar char="•"/>
            </a:pPr>
            <a:r>
              <a:rPr lang="en-US" dirty="0" smtClean="0">
                <a:solidFill>
                  <a:sysClr val="windowText" lastClr="000000"/>
                </a:solidFill>
              </a:rPr>
              <a:t>Be persistent</a:t>
            </a:r>
          </a:p>
          <a:p>
            <a:endParaRPr lang="en-US" dirty="0"/>
          </a:p>
        </p:txBody>
      </p:sp>
      <p:cxnSp>
        <p:nvCxnSpPr>
          <p:cNvPr id="30" name="Straight Arrow Connector 29"/>
          <p:cNvCxnSpPr>
            <a:endCxn id="28" idx="1"/>
          </p:cNvCxnSpPr>
          <p:nvPr/>
        </p:nvCxnSpPr>
        <p:spPr>
          <a:xfrm flipV="1">
            <a:off x="5638800" y="3195429"/>
            <a:ext cx="1933575" cy="23357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3895725" y="3244334"/>
            <a:ext cx="1524000" cy="369332"/>
          </a:xfrm>
          <a:prstGeom prst="rect">
            <a:avLst/>
          </a:prstGeom>
          <a:solidFill>
            <a:schemeClr val="tx1"/>
          </a:solidFill>
        </p:spPr>
        <p:txBody>
          <a:bodyPr wrap="square" rtlCol="0">
            <a:spAutoFit/>
          </a:bodyPr>
          <a:lstStyle/>
          <a:p>
            <a:pPr algn="ctr"/>
            <a:r>
              <a:rPr lang="en-US" dirty="0" smtClean="0">
                <a:solidFill>
                  <a:sysClr val="windowText" lastClr="000000"/>
                </a:solidFill>
              </a:rPr>
              <a:t>BE RELIABLE</a:t>
            </a:r>
            <a:endParaRPr lang="en-US" dirty="0">
              <a:solidFill>
                <a:sysClr val="windowText" lastClr="000000"/>
              </a:solidFill>
            </a:endParaRPr>
          </a:p>
        </p:txBody>
      </p:sp>
      <p:cxnSp>
        <p:nvCxnSpPr>
          <p:cNvPr id="1025" name="Straight Arrow Connector 1024"/>
          <p:cNvCxnSpPr>
            <a:endCxn id="2" idx="3"/>
          </p:cNvCxnSpPr>
          <p:nvPr/>
        </p:nvCxnSpPr>
        <p:spPr>
          <a:xfrm flipH="1" flipV="1">
            <a:off x="1600200" y="2229888"/>
            <a:ext cx="2514600" cy="434587"/>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4191000" y="2372088"/>
            <a:ext cx="762000" cy="584775"/>
          </a:xfrm>
          <a:prstGeom prst="rect">
            <a:avLst/>
          </a:prstGeom>
          <a:solidFill>
            <a:schemeClr val="tx1"/>
          </a:solidFill>
        </p:spPr>
        <p:txBody>
          <a:bodyPr wrap="square" rtlCol="0">
            <a:spAutoFit/>
          </a:bodyPr>
          <a:lstStyle/>
          <a:p>
            <a:pPr algn="ctr"/>
            <a:r>
              <a:rPr lang="en-US" sz="1600" dirty="0" smtClean="0">
                <a:solidFill>
                  <a:sysClr val="windowText" lastClr="000000"/>
                </a:solidFill>
              </a:rPr>
              <a:t>HAVE</a:t>
            </a:r>
          </a:p>
          <a:p>
            <a:pPr algn="ctr"/>
            <a:r>
              <a:rPr lang="en-US" sz="1600" dirty="0" smtClean="0">
                <a:solidFill>
                  <a:sysClr val="windowText" lastClr="000000"/>
                </a:solidFill>
              </a:rPr>
              <a:t>FUN</a:t>
            </a:r>
            <a:endParaRPr lang="en-US" sz="1600" dirty="0">
              <a:solidFill>
                <a:sysClr val="windowText" lastClr="000000"/>
              </a:solidFill>
            </a:endParaRPr>
          </a:p>
        </p:txBody>
      </p:sp>
      <p:sp>
        <p:nvSpPr>
          <p:cNvPr id="6" name="TextBox 5"/>
          <p:cNvSpPr txBox="1"/>
          <p:nvPr/>
        </p:nvSpPr>
        <p:spPr>
          <a:xfrm>
            <a:off x="1905000" y="5791200"/>
            <a:ext cx="5486400" cy="338554"/>
          </a:xfrm>
          <a:prstGeom prst="rect">
            <a:avLst/>
          </a:prstGeom>
          <a:noFill/>
        </p:spPr>
        <p:txBody>
          <a:bodyPr wrap="square" rtlCol="0">
            <a:spAutoFit/>
          </a:bodyPr>
          <a:lstStyle/>
          <a:p>
            <a:pPr algn="ctr"/>
            <a:r>
              <a:rPr lang="en-US" sz="800" dirty="0" smtClean="0"/>
              <a:t>Oregon Youth Challenge Program. (N.D.) Mentoring Pyramid retrieved </a:t>
            </a:r>
            <a:r>
              <a:rPr lang="en-US" sz="800" dirty="0"/>
              <a:t>28 March 2015 from  http://www.oycp.com/MentorTraining/index.html</a:t>
            </a:r>
          </a:p>
        </p:txBody>
      </p:sp>
      <p:sp>
        <p:nvSpPr>
          <p:cNvPr id="5" name="Slide Number Placeholder 4"/>
          <p:cNvSpPr>
            <a:spLocks noGrp="1"/>
          </p:cNvSpPr>
          <p:nvPr>
            <p:ph type="sldNum" sz="quarter" idx="12"/>
          </p:nvPr>
        </p:nvSpPr>
        <p:spPr/>
        <p:txBody>
          <a:bodyPr/>
          <a:lstStyle/>
          <a:p>
            <a:fld id="{18E6D21F-8F31-4333-A1FE-E98D75E36D8E}" type="slidenum">
              <a:rPr lang="en-US" smtClean="0"/>
              <a:t>33</a:t>
            </a:fld>
            <a:endParaRPr lang="en-US"/>
          </a:p>
        </p:txBody>
      </p:sp>
    </p:spTree>
    <p:extLst>
      <p:ext uri="{BB962C8B-B14F-4D97-AF65-F5344CB8AC3E}">
        <p14:creationId xmlns:p14="http://schemas.microsoft.com/office/powerpoint/2010/main" val="3378773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31"/>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1027"/>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027"/>
                  </p:tgtEl>
                </p:cond>
              </p:nextCondLst>
            </p:seq>
          </p:childTnLst>
        </p:cTn>
      </p:par>
    </p:tnLst>
    <p:bldLst>
      <p:bldP spid="2" grpId="0" animBg="1"/>
      <p:bldP spid="8" grpId="0" animBg="1"/>
      <p:bldP spid="17" grpId="0" animBg="1"/>
      <p:bldP spid="20"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6400800" cy="3970318"/>
          </a:xfrm>
          <a:prstGeom prst="rect">
            <a:avLst/>
          </a:prstGeom>
        </p:spPr>
        <p:txBody>
          <a:bodyPr wrap="square">
            <a:spAutoFit/>
          </a:bodyPr>
          <a:lstStyle/>
          <a:p>
            <a:endParaRPr lang="en-US" sz="2800" dirty="0"/>
          </a:p>
          <a:p>
            <a:pPr marL="168275" lvl="1" indent="-168275"/>
            <a:r>
              <a:rPr lang="en-US" sz="2800" dirty="0" smtClean="0"/>
              <a:t>B.  </a:t>
            </a:r>
            <a:r>
              <a:rPr lang="en-US" sz="2800" dirty="0"/>
              <a:t>Time Commitment</a:t>
            </a:r>
          </a:p>
          <a:p>
            <a:pPr marL="742950" lvl="1" indent="-285750">
              <a:buFont typeface="Arial" panose="020B0604020202020204" pitchFamily="34" charset="0"/>
              <a:buChar char="•"/>
            </a:pPr>
            <a:r>
              <a:rPr lang="en-US" sz="2800" dirty="0"/>
              <a:t>Once per month</a:t>
            </a:r>
          </a:p>
          <a:p>
            <a:pPr marL="742950" lvl="1" indent="-285750">
              <a:buFont typeface="Arial" panose="020B0604020202020204" pitchFamily="34" charset="0"/>
              <a:buChar char="•"/>
            </a:pPr>
            <a:r>
              <a:rPr lang="en-US" sz="2800" dirty="0" smtClean="0"/>
              <a:t>2 </a:t>
            </a:r>
            <a:r>
              <a:rPr lang="en-US" sz="2800" dirty="0"/>
              <a:t>hours</a:t>
            </a:r>
          </a:p>
          <a:p>
            <a:pPr marL="742950" lvl="1" indent="-285750">
              <a:buFont typeface="Arial" panose="020B0604020202020204" pitchFamily="34" charset="0"/>
              <a:buChar char="•"/>
            </a:pPr>
            <a:r>
              <a:rPr lang="en-US" sz="2800" dirty="0" smtClean="0"/>
              <a:t>Community  </a:t>
            </a:r>
            <a:r>
              <a:rPr lang="en-US" sz="2800" dirty="0"/>
              <a:t>Action will provide venue</a:t>
            </a:r>
          </a:p>
          <a:p>
            <a:pPr marL="742950" lvl="1" indent="-285750">
              <a:buFont typeface="Arial" panose="020B0604020202020204" pitchFamily="34" charset="0"/>
              <a:buChar char="•"/>
            </a:pPr>
            <a:r>
              <a:rPr lang="en-US" sz="2800" dirty="0"/>
              <a:t>Each county will be given calendar of dates to meet which will include 1st meeting with mentee.</a:t>
            </a:r>
          </a:p>
        </p:txBody>
      </p:sp>
      <p:pic>
        <p:nvPicPr>
          <p:cNvPr id="3" name="Picture 2" descr="Getting Ahead Staying Ahead"/>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4524375" cy="1152525"/>
          </a:xfrm>
          <a:prstGeom prst="rect">
            <a:avLst/>
          </a:prstGeom>
          <a:noFill/>
          <a:ln>
            <a:noFill/>
          </a:ln>
        </p:spPr>
      </p:pic>
      <p:sp>
        <p:nvSpPr>
          <p:cNvPr id="5" name="Slide Number Placeholder 4"/>
          <p:cNvSpPr>
            <a:spLocks noGrp="1"/>
          </p:cNvSpPr>
          <p:nvPr>
            <p:ph type="sldNum" sz="quarter" idx="12"/>
          </p:nvPr>
        </p:nvSpPr>
        <p:spPr/>
        <p:txBody>
          <a:bodyPr/>
          <a:lstStyle/>
          <a:p>
            <a:fld id="{18E6D21F-8F31-4333-A1FE-E98D75E36D8E}" type="slidenum">
              <a:rPr lang="en-US" smtClean="0"/>
              <a:t>34</a:t>
            </a:fld>
            <a:endParaRPr lang="en-US"/>
          </a:p>
        </p:txBody>
      </p:sp>
    </p:spTree>
    <p:extLst>
      <p:ext uri="{BB962C8B-B14F-4D97-AF65-F5344CB8AC3E}">
        <p14:creationId xmlns:p14="http://schemas.microsoft.com/office/powerpoint/2010/main" val="1246175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The meetings will start with a </a:t>
            </a:r>
            <a:r>
              <a:rPr lang="en-US" dirty="0" smtClean="0"/>
              <a:t>30-minute </a:t>
            </a:r>
            <a:r>
              <a:rPr lang="en-US" dirty="0" smtClean="0"/>
              <a:t>workshop</a:t>
            </a:r>
          </a:p>
          <a:p>
            <a:pPr lvl="1">
              <a:buFont typeface="Arial" panose="020B0604020202020204" pitchFamily="34" charset="0"/>
              <a:buChar char="•"/>
            </a:pPr>
            <a:r>
              <a:rPr lang="en-US" dirty="0" smtClean="0"/>
              <a:t>Refreshments will be provided</a:t>
            </a:r>
          </a:p>
          <a:p>
            <a:pPr lvl="1">
              <a:buFont typeface="Arial" panose="020B0604020202020204" pitchFamily="34" charset="0"/>
              <a:buChar char="•"/>
            </a:pPr>
            <a:r>
              <a:rPr lang="en-US" dirty="0" smtClean="0"/>
              <a:t>After the workshop you will have the opportunity to meet with your mentee </a:t>
            </a:r>
          </a:p>
          <a:p>
            <a:endParaRPr lang="en-US" dirty="0" smtClean="0"/>
          </a:p>
        </p:txBody>
      </p:sp>
      <p:pic>
        <p:nvPicPr>
          <p:cNvPr id="4" name="Picture 3" descr="\\dc01\Shared Directories\Admin\CACAA_logo files\Getting Ahead Staying Ahead.jp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525010" cy="1152525"/>
          </a:xfrm>
          <a:prstGeom prst="rect">
            <a:avLst/>
          </a:prstGeom>
          <a:noFill/>
          <a:ln>
            <a:noFill/>
          </a:ln>
        </p:spPr>
      </p:pic>
      <p:sp>
        <p:nvSpPr>
          <p:cNvPr id="5" name="Slide Number Placeholder 4"/>
          <p:cNvSpPr>
            <a:spLocks noGrp="1"/>
          </p:cNvSpPr>
          <p:nvPr>
            <p:ph type="sldNum" sz="quarter" idx="12"/>
          </p:nvPr>
        </p:nvSpPr>
        <p:spPr/>
        <p:txBody>
          <a:bodyPr/>
          <a:lstStyle/>
          <a:p>
            <a:fld id="{18E6D21F-8F31-4333-A1FE-E98D75E36D8E}" type="slidenum">
              <a:rPr lang="en-US" smtClean="0"/>
              <a:t>35</a:t>
            </a:fld>
            <a:endParaRPr lang="en-US"/>
          </a:p>
        </p:txBody>
      </p:sp>
    </p:spTree>
    <p:extLst>
      <p:ext uri="{BB962C8B-B14F-4D97-AF65-F5344CB8AC3E}">
        <p14:creationId xmlns:p14="http://schemas.microsoft.com/office/powerpoint/2010/main" val="2440474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endParaRPr lang="en-US" dirty="0" smtClean="0"/>
          </a:p>
          <a:p>
            <a:r>
              <a:rPr lang="en-US" dirty="0" smtClean="0"/>
              <a:t>This </a:t>
            </a:r>
            <a:r>
              <a:rPr lang="en-US" dirty="0"/>
              <a:t>will be an agency provided opportunity to develop your </a:t>
            </a:r>
            <a:r>
              <a:rPr lang="en-US" dirty="0" smtClean="0"/>
              <a:t>relationship</a:t>
            </a:r>
          </a:p>
          <a:p>
            <a:r>
              <a:rPr lang="en-US" dirty="0" smtClean="0"/>
              <a:t>The </a:t>
            </a:r>
            <a:r>
              <a:rPr lang="en-US" dirty="0"/>
              <a:t>success of the relationship is dependent on constructing meaningful dialogues and designing tangible actions</a:t>
            </a:r>
          </a:p>
          <a:p>
            <a:pPr marL="0" indent="0">
              <a:buNone/>
            </a:pPr>
            <a:endParaRPr lang="en-US" dirty="0" smtClean="0"/>
          </a:p>
        </p:txBody>
      </p:sp>
      <p:pic>
        <p:nvPicPr>
          <p:cNvPr id="4" name="Picture 3" descr="\\dc01\Shared Directories\Admin\CACAA_logo files\Getting Ahead Staying Ahead.jp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525010" cy="1152525"/>
          </a:xfrm>
          <a:prstGeom prst="rect">
            <a:avLst/>
          </a:prstGeom>
          <a:noFill/>
          <a:ln>
            <a:noFill/>
          </a:ln>
        </p:spPr>
      </p:pic>
      <p:sp>
        <p:nvSpPr>
          <p:cNvPr id="5" name="Slide Number Placeholder 4"/>
          <p:cNvSpPr>
            <a:spLocks noGrp="1"/>
          </p:cNvSpPr>
          <p:nvPr>
            <p:ph type="sldNum" sz="quarter" idx="12"/>
          </p:nvPr>
        </p:nvSpPr>
        <p:spPr/>
        <p:txBody>
          <a:bodyPr/>
          <a:lstStyle/>
          <a:p>
            <a:fld id="{18E6D21F-8F31-4333-A1FE-E98D75E36D8E}" type="slidenum">
              <a:rPr lang="en-US" smtClean="0"/>
              <a:t>36</a:t>
            </a:fld>
            <a:endParaRPr lang="en-US"/>
          </a:p>
        </p:txBody>
      </p:sp>
    </p:spTree>
    <p:extLst>
      <p:ext uri="{BB962C8B-B14F-4D97-AF65-F5344CB8AC3E}">
        <p14:creationId xmlns:p14="http://schemas.microsoft.com/office/powerpoint/2010/main" val="2061072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ing Ahead Staying Ahead"/>
          <p:cNvPicPr/>
          <p:nvPr/>
        </p:nvPicPr>
        <p:blipFill>
          <a:blip r:embed="rId2">
            <a:extLst>
              <a:ext uri="{28A0092B-C50C-407E-A947-70E740481C1C}">
                <a14:useLocalDpi xmlns:a14="http://schemas.microsoft.com/office/drawing/2010/main" val="0"/>
              </a:ext>
            </a:extLst>
          </a:blip>
          <a:srcRect/>
          <a:stretch>
            <a:fillRect/>
          </a:stretch>
        </p:blipFill>
        <p:spPr bwMode="auto">
          <a:xfrm>
            <a:off x="1904999" y="76200"/>
            <a:ext cx="4524375" cy="1152525"/>
          </a:xfrm>
          <a:prstGeom prst="rect">
            <a:avLst/>
          </a:prstGeom>
          <a:noFill/>
          <a:ln>
            <a:noFill/>
          </a:ln>
        </p:spPr>
      </p:pic>
      <p:sp>
        <p:nvSpPr>
          <p:cNvPr id="7" name="TextBox 6"/>
          <p:cNvSpPr txBox="1"/>
          <p:nvPr/>
        </p:nvSpPr>
        <p:spPr>
          <a:xfrm>
            <a:off x="304800" y="1600200"/>
            <a:ext cx="7607814" cy="4524315"/>
          </a:xfrm>
          <a:prstGeom prst="rect">
            <a:avLst/>
          </a:prstGeom>
          <a:noFill/>
        </p:spPr>
        <p:txBody>
          <a:bodyPr wrap="square" rtlCol="0">
            <a:spAutoFit/>
          </a:bodyPr>
          <a:lstStyle/>
          <a:p>
            <a:pPr marL="514350" indent="-514350">
              <a:buAutoNum type="alphaUcPeriod" startAt="3"/>
            </a:pPr>
            <a:r>
              <a:rPr lang="en-US" sz="2800" dirty="0" smtClean="0"/>
              <a:t>Financial Assistance</a:t>
            </a:r>
          </a:p>
          <a:p>
            <a:pPr marL="514350" indent="-514350">
              <a:buAutoNum type="alphaUcPeriod" startAt="3"/>
            </a:pPr>
            <a:endParaRPr lang="en-US" sz="2800" dirty="0" smtClean="0"/>
          </a:p>
          <a:p>
            <a:pPr marL="742950" lvl="1" indent="-285750">
              <a:buFont typeface="Arial" panose="020B0604020202020204" pitchFamily="34" charset="0"/>
              <a:buChar char="•"/>
            </a:pPr>
            <a:r>
              <a:rPr lang="en-US" sz="2800" dirty="0" smtClean="0"/>
              <a:t>Mentees who request assistance should be directed to case managers</a:t>
            </a:r>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r>
              <a:rPr lang="en-US" sz="2800" dirty="0" smtClean="0"/>
              <a:t>Monetary assistance is not a requirement .</a:t>
            </a:r>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r>
              <a:rPr lang="en-US" sz="2800" dirty="0" smtClean="0"/>
              <a:t>If there is a substantial need seen by mentor please confer with Case Manager</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8E6D21F-8F31-4333-A1FE-E98D75E36D8E}" type="slidenum">
              <a:rPr lang="en-US" smtClean="0"/>
              <a:t>37</a:t>
            </a:fld>
            <a:endParaRPr lang="en-US"/>
          </a:p>
        </p:txBody>
      </p:sp>
    </p:spTree>
    <p:extLst>
      <p:ext uri="{BB962C8B-B14F-4D97-AF65-F5344CB8AC3E}">
        <p14:creationId xmlns:p14="http://schemas.microsoft.com/office/powerpoint/2010/main" val="838150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36174"/>
            <a:ext cx="7620000" cy="3108543"/>
          </a:xfrm>
          <a:prstGeom prst="rect">
            <a:avLst/>
          </a:prstGeom>
        </p:spPr>
        <p:txBody>
          <a:bodyPr wrap="square">
            <a:spAutoFit/>
          </a:bodyPr>
          <a:lstStyle/>
          <a:p>
            <a:r>
              <a:rPr lang="en-US" sz="2800" dirty="0"/>
              <a:t>D. Agency </a:t>
            </a:r>
            <a:r>
              <a:rPr lang="en-US" sz="2800" dirty="0" smtClean="0"/>
              <a:t>Support</a:t>
            </a:r>
          </a:p>
          <a:p>
            <a:endParaRPr lang="en-US" sz="2800" dirty="0"/>
          </a:p>
          <a:p>
            <a:pPr lvl="1">
              <a:buFont typeface="Arial" panose="020B0604020202020204" pitchFamily="34" charset="0"/>
              <a:buChar char="•"/>
            </a:pPr>
            <a:r>
              <a:rPr lang="en-US" sz="2800" dirty="0" smtClean="0"/>
              <a:t>   Mentors will </a:t>
            </a:r>
            <a:r>
              <a:rPr lang="en-US" sz="2800" dirty="0"/>
              <a:t>receive full support </a:t>
            </a:r>
            <a:r>
              <a:rPr lang="en-US" sz="2800" dirty="0" smtClean="0"/>
              <a:t> Community </a:t>
            </a:r>
          </a:p>
          <a:p>
            <a:pPr lvl="1"/>
            <a:r>
              <a:rPr lang="en-US" sz="2800" dirty="0" smtClean="0"/>
              <a:t>     Action staff </a:t>
            </a:r>
          </a:p>
          <a:p>
            <a:pPr lvl="1"/>
            <a:r>
              <a:rPr lang="en-US" sz="2800" dirty="0" smtClean="0"/>
              <a:t>                    </a:t>
            </a:r>
          </a:p>
          <a:p>
            <a:pPr marL="742950" lvl="1" indent="-285750">
              <a:buFont typeface="Arial" panose="020B0604020202020204" pitchFamily="34" charset="0"/>
              <a:buChar char="•"/>
            </a:pPr>
            <a:r>
              <a:rPr lang="en-US" sz="2800" dirty="0" smtClean="0"/>
              <a:t>Mentors </a:t>
            </a:r>
            <a:r>
              <a:rPr lang="en-US" sz="2800" dirty="0"/>
              <a:t>will not </a:t>
            </a:r>
            <a:r>
              <a:rPr lang="en-US" sz="2800" dirty="0" smtClean="0"/>
              <a:t>have to </a:t>
            </a:r>
            <a:r>
              <a:rPr lang="en-US" sz="2800" dirty="0"/>
              <a:t>case manage </a:t>
            </a:r>
            <a:r>
              <a:rPr lang="en-US" sz="2800" dirty="0" smtClean="0"/>
              <a:t>mentees</a:t>
            </a:r>
            <a:endParaRPr lang="en-US" sz="2800" dirty="0"/>
          </a:p>
        </p:txBody>
      </p:sp>
      <p:pic>
        <p:nvPicPr>
          <p:cNvPr id="5" name="Picture 4" descr="Getting Ahead Staying Ahead"/>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
            <a:ext cx="4524375" cy="1152525"/>
          </a:xfrm>
          <a:prstGeom prst="rect">
            <a:avLst/>
          </a:prstGeom>
          <a:noFill/>
          <a:ln>
            <a:noFill/>
          </a:ln>
        </p:spPr>
      </p:pic>
      <p:sp>
        <p:nvSpPr>
          <p:cNvPr id="3" name="Slide Number Placeholder 2"/>
          <p:cNvSpPr>
            <a:spLocks noGrp="1"/>
          </p:cNvSpPr>
          <p:nvPr>
            <p:ph type="sldNum" sz="quarter" idx="12"/>
          </p:nvPr>
        </p:nvSpPr>
        <p:spPr/>
        <p:txBody>
          <a:bodyPr/>
          <a:lstStyle/>
          <a:p>
            <a:fld id="{18E6D21F-8F31-4333-A1FE-E98D75E36D8E}" type="slidenum">
              <a:rPr lang="en-US" smtClean="0"/>
              <a:t>38</a:t>
            </a:fld>
            <a:endParaRPr lang="en-US"/>
          </a:p>
        </p:txBody>
      </p:sp>
    </p:spTree>
    <p:extLst>
      <p:ext uri="{BB962C8B-B14F-4D97-AF65-F5344CB8AC3E}">
        <p14:creationId xmlns:p14="http://schemas.microsoft.com/office/powerpoint/2010/main" val="3075644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36174"/>
            <a:ext cx="7620000" cy="4401205"/>
          </a:xfrm>
          <a:prstGeom prst="rect">
            <a:avLst/>
          </a:prstGeom>
        </p:spPr>
        <p:txBody>
          <a:bodyPr wrap="square">
            <a:spAutoFit/>
          </a:bodyPr>
          <a:lstStyle/>
          <a:p>
            <a:r>
              <a:rPr lang="en-US" sz="2800" dirty="0" smtClean="0"/>
              <a:t>E</a:t>
            </a:r>
            <a:r>
              <a:rPr lang="en-US" sz="2800" dirty="0"/>
              <a:t>. Completion of Mentorship </a:t>
            </a:r>
            <a:endParaRPr lang="en-US" sz="2800" dirty="0" smtClean="0"/>
          </a:p>
          <a:p>
            <a:endParaRPr lang="en-US" sz="2800" dirty="0"/>
          </a:p>
          <a:p>
            <a:pPr marL="914400" lvl="1" indent="-457200">
              <a:buFont typeface="Arial" panose="020B0604020202020204" pitchFamily="34" charset="0"/>
              <a:buChar char="•"/>
            </a:pPr>
            <a:r>
              <a:rPr lang="en-US" sz="2800" dirty="0"/>
              <a:t>You may continue relationship with mentee </a:t>
            </a:r>
            <a:r>
              <a:rPr lang="en-US" sz="2800" dirty="0" smtClean="0"/>
              <a:t>but it </a:t>
            </a:r>
            <a:r>
              <a:rPr lang="en-US" sz="2800" dirty="0"/>
              <a:t>is not </a:t>
            </a:r>
            <a:r>
              <a:rPr lang="en-US" sz="2800" dirty="0" smtClean="0"/>
              <a:t>required</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Completion of </a:t>
            </a:r>
            <a:r>
              <a:rPr lang="en-US" sz="2800" dirty="0" smtClean="0"/>
              <a:t>evaluation</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We encourage continual participation</a:t>
            </a:r>
          </a:p>
          <a:p>
            <a:pPr marL="914400" lvl="1"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Please refer your friends and colleagues</a:t>
            </a:r>
            <a:endParaRPr lang="en-US" sz="2800" dirty="0"/>
          </a:p>
        </p:txBody>
      </p:sp>
      <p:pic>
        <p:nvPicPr>
          <p:cNvPr id="5" name="Picture 4" descr="Getting Ahead Staying Ahead"/>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
            <a:ext cx="4524375" cy="1152525"/>
          </a:xfrm>
          <a:prstGeom prst="rect">
            <a:avLst/>
          </a:prstGeom>
          <a:noFill/>
          <a:ln>
            <a:noFill/>
          </a:ln>
        </p:spPr>
      </p:pic>
      <p:sp>
        <p:nvSpPr>
          <p:cNvPr id="3" name="Slide Number Placeholder 2"/>
          <p:cNvSpPr>
            <a:spLocks noGrp="1"/>
          </p:cNvSpPr>
          <p:nvPr>
            <p:ph type="sldNum" sz="quarter" idx="12"/>
          </p:nvPr>
        </p:nvSpPr>
        <p:spPr/>
        <p:txBody>
          <a:bodyPr/>
          <a:lstStyle/>
          <a:p>
            <a:fld id="{18E6D21F-8F31-4333-A1FE-E98D75E36D8E}" type="slidenum">
              <a:rPr lang="en-US" smtClean="0"/>
              <a:t>39</a:t>
            </a:fld>
            <a:endParaRPr lang="en-US"/>
          </a:p>
        </p:txBody>
      </p:sp>
    </p:spTree>
    <p:extLst>
      <p:ext uri="{BB962C8B-B14F-4D97-AF65-F5344CB8AC3E}">
        <p14:creationId xmlns:p14="http://schemas.microsoft.com/office/powerpoint/2010/main" val="1865246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390900" y="6370637"/>
            <a:ext cx="2133600" cy="365125"/>
          </a:xfrm>
        </p:spPr>
        <p:txBody>
          <a:bodyPr/>
          <a:lstStyle/>
          <a:p>
            <a:fld id="{18E6D21F-8F31-4333-A1FE-E98D75E36D8E}" type="slidenum">
              <a:rPr lang="en-US" smtClean="0"/>
              <a:t>4</a:t>
            </a:fld>
            <a:endParaRPr lang="en-US"/>
          </a:p>
        </p:txBody>
      </p:sp>
      <p:sp>
        <p:nvSpPr>
          <p:cNvPr id="7" name="TextBox 6"/>
          <p:cNvSpPr txBox="1"/>
          <p:nvPr/>
        </p:nvSpPr>
        <p:spPr>
          <a:xfrm>
            <a:off x="381000" y="228600"/>
            <a:ext cx="8153400" cy="4278094"/>
          </a:xfrm>
          <a:prstGeom prst="rect">
            <a:avLst/>
          </a:prstGeom>
          <a:noFill/>
        </p:spPr>
        <p:txBody>
          <a:bodyPr wrap="square" rtlCol="0">
            <a:spAutoFit/>
          </a:bodyPr>
          <a:lstStyle/>
          <a:p>
            <a:pPr algn="ctr"/>
            <a:r>
              <a:rPr lang="en-US" sz="4800" dirty="0" smtClean="0"/>
              <a:t>What It Costs </a:t>
            </a:r>
          </a:p>
          <a:p>
            <a:pPr algn="ctr"/>
            <a:endParaRPr lang="en-US" sz="3200" dirty="0"/>
          </a:p>
          <a:p>
            <a:pPr algn="ctr"/>
            <a:endParaRPr lang="en-US" sz="3200" dirty="0" smtClean="0"/>
          </a:p>
          <a:p>
            <a:pPr algn="ctr"/>
            <a:endParaRPr lang="en-US" sz="3200" dirty="0"/>
          </a:p>
          <a:p>
            <a:pPr algn="ctr"/>
            <a:endParaRPr lang="en-US" sz="3200" dirty="0"/>
          </a:p>
          <a:p>
            <a:pPr algn="ctr"/>
            <a:endParaRPr lang="en-US" sz="4800" dirty="0" smtClean="0"/>
          </a:p>
          <a:p>
            <a:pPr algn="ctr"/>
            <a:r>
              <a:rPr lang="en-US" sz="4800" dirty="0" smtClean="0"/>
              <a:t>How to Pay for It</a:t>
            </a:r>
            <a:endParaRPr lang="en-US" sz="4800" dirty="0"/>
          </a:p>
        </p:txBody>
      </p:sp>
      <p:pic>
        <p:nvPicPr>
          <p:cNvPr id="6148" name="Picture 4" descr="C:\Users\mwatson\AppData\Local\Microsoft\Windows\Temporary Internet Files\Content.IE5\CS2VKK4U\rich-uncle-pennybag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412" y="3415770"/>
            <a:ext cx="36576" cy="2646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watson\AppData\Local\Microsoft\Windows\Temporary Internet Files\Content.IE5\0U9PJ5FR\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743771"/>
            <a:ext cx="2667000" cy="30225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mwatson\AppData\Local\Microsoft\Windows\Temporary Internet Files\Content.IE5\NVQN79J1\6a00d8345157c669e201053503de90970c-800w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861" y="4445139"/>
            <a:ext cx="1623678" cy="221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94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828835"/>
            <a:ext cx="5486400" cy="1200329"/>
          </a:xfrm>
          <a:prstGeom prst="rect">
            <a:avLst/>
          </a:prstGeom>
          <a:noFill/>
        </p:spPr>
        <p:txBody>
          <a:bodyPr wrap="square" rtlCol="0">
            <a:spAutoFit/>
          </a:bodyPr>
          <a:lstStyle/>
          <a:p>
            <a:pPr algn="ctr"/>
            <a:r>
              <a:rPr lang="en-US" sz="7200" dirty="0" smtClean="0"/>
              <a:t>Questions</a:t>
            </a:r>
            <a:r>
              <a:rPr lang="en-US" sz="7200" dirty="0" smtClean="0"/>
              <a:t>?</a:t>
            </a:r>
            <a:endParaRPr lang="en-US" sz="7200" dirty="0"/>
          </a:p>
        </p:txBody>
      </p:sp>
      <p:sp>
        <p:nvSpPr>
          <p:cNvPr id="4" name="Slide Number Placeholder 3"/>
          <p:cNvSpPr>
            <a:spLocks noGrp="1"/>
          </p:cNvSpPr>
          <p:nvPr>
            <p:ph type="sldNum" sz="quarter" idx="12"/>
          </p:nvPr>
        </p:nvSpPr>
        <p:spPr/>
        <p:txBody>
          <a:bodyPr/>
          <a:lstStyle/>
          <a:p>
            <a:fld id="{18E6D21F-8F31-4333-A1FE-E98D75E36D8E}" type="slidenum">
              <a:rPr lang="en-US" smtClean="0"/>
              <a:t>40</a:t>
            </a:fld>
            <a:endParaRPr lang="en-US"/>
          </a:p>
        </p:txBody>
      </p:sp>
    </p:spTree>
    <p:extLst>
      <p:ext uri="{BB962C8B-B14F-4D97-AF65-F5344CB8AC3E}">
        <p14:creationId xmlns:p14="http://schemas.microsoft.com/office/powerpoint/2010/main" val="779623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4983162"/>
          </a:xfrm>
        </p:spPr>
        <p:txBody>
          <a:bodyPr>
            <a:normAutofit fontScale="90000"/>
          </a:bodyPr>
          <a:lstStyle/>
          <a:p>
            <a:r>
              <a:rPr lang="en-US" dirty="0" smtClean="0"/>
              <a:t/>
            </a:r>
            <a:br>
              <a:rPr lang="en-US" dirty="0" smtClean="0"/>
            </a:br>
            <a:r>
              <a:rPr lang="en-US" sz="5300" b="1" i="1" dirty="0" smtClean="0">
                <a:solidFill>
                  <a:srgbClr val="FFFF00"/>
                </a:solidFill>
              </a:rPr>
              <a:t>Melissa Watson</a:t>
            </a:r>
            <a:br>
              <a:rPr lang="en-US" sz="5300" b="1" i="1" dirty="0" smtClean="0">
                <a:solidFill>
                  <a:srgbClr val="FFFF00"/>
                </a:solidFill>
              </a:rPr>
            </a:br>
            <a:r>
              <a:rPr lang="en-US" sz="5300" b="1" i="1" dirty="0" smtClean="0">
                <a:solidFill>
                  <a:srgbClr val="FFFF00"/>
                </a:solidFill>
              </a:rPr>
              <a:t>melissa.watson@cacaainc.org</a:t>
            </a:r>
            <a:br>
              <a:rPr lang="en-US" sz="5300" b="1" i="1" dirty="0" smtClean="0">
                <a:solidFill>
                  <a:srgbClr val="FFFF00"/>
                </a:solidFill>
              </a:rPr>
            </a:br>
            <a:r>
              <a:rPr lang="en-US" sz="5300" b="1" i="1" dirty="0" smtClean="0">
                <a:solidFill>
                  <a:srgbClr val="FFFF00"/>
                </a:solidFill>
              </a:rPr>
              <a:t>850.222.2043 x110 </a:t>
            </a:r>
            <a:br>
              <a:rPr lang="en-US" sz="5300" b="1" i="1" dirty="0" smtClean="0">
                <a:solidFill>
                  <a:srgbClr val="FFFF00"/>
                </a:solidFill>
              </a:rPr>
            </a:br>
            <a:r>
              <a:rPr lang="en-US" i="1" dirty="0"/>
              <a:t/>
            </a:r>
            <a:br>
              <a:rPr lang="en-US" i="1" dirty="0"/>
            </a:br>
            <a:r>
              <a:rPr lang="en-US" i="1" dirty="0"/>
              <a:t>http://capitalareacommunityactionagency.com/getting-ahead-facilitators-content/</a:t>
            </a:r>
            <a:br>
              <a:rPr lang="en-US" i="1" dirty="0"/>
            </a:br>
            <a:endParaRPr lang="en-US" dirty="0" smtClean="0"/>
          </a:p>
        </p:txBody>
      </p:sp>
      <p:sp>
        <p:nvSpPr>
          <p:cNvPr id="3" name="Slide Number Placeholder 2"/>
          <p:cNvSpPr>
            <a:spLocks noGrp="1"/>
          </p:cNvSpPr>
          <p:nvPr>
            <p:ph type="sldNum" sz="quarter" idx="12"/>
          </p:nvPr>
        </p:nvSpPr>
        <p:spPr/>
        <p:txBody>
          <a:bodyPr/>
          <a:lstStyle/>
          <a:p>
            <a:fld id="{18E6D21F-8F31-4333-A1FE-E98D75E36D8E}" type="slidenum">
              <a:rPr lang="en-US" smtClean="0"/>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Getting Ahead</a:t>
            </a:r>
            <a:r>
              <a:rPr lang="en-US" dirty="0" smtClean="0"/>
              <a:t> Budget</a:t>
            </a:r>
            <a:endParaRPr lang="en-US" dirty="0"/>
          </a:p>
        </p:txBody>
      </p:sp>
      <p:sp>
        <p:nvSpPr>
          <p:cNvPr id="2" name="Slide Number Placeholder 1"/>
          <p:cNvSpPr>
            <a:spLocks noGrp="1"/>
          </p:cNvSpPr>
          <p:nvPr>
            <p:ph type="sldNum" sz="quarter" idx="12"/>
          </p:nvPr>
        </p:nvSpPr>
        <p:spPr/>
        <p:txBody>
          <a:bodyPr/>
          <a:lstStyle/>
          <a:p>
            <a:fld id="{18E6D21F-8F31-4333-A1FE-E98D75E36D8E}" type="slidenum">
              <a:rPr lang="en-US" smtClean="0"/>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37190896"/>
              </p:ext>
            </p:extLst>
          </p:nvPr>
        </p:nvGraphicFramePr>
        <p:xfrm>
          <a:off x="849545" y="1244282"/>
          <a:ext cx="7444910" cy="4453890"/>
        </p:xfrm>
        <a:graphic>
          <a:graphicData uri="http://schemas.openxmlformats.org/drawingml/2006/table">
            <a:tbl>
              <a:tblPr firstRow="1" firstCol="1" bandRow="1">
                <a:tableStyleId>{5C22544A-7EE6-4342-B048-85BDC9FD1C3A}</a:tableStyleId>
              </a:tblPr>
              <a:tblGrid>
                <a:gridCol w="5131520"/>
                <a:gridCol w="2313390"/>
              </a:tblGrid>
              <a:tr h="445230">
                <a:tc gridSpan="2">
                  <a:txBody>
                    <a:bodyPr/>
                    <a:lstStyle/>
                    <a:p>
                      <a:pPr marL="0" marR="0" algn="ctr">
                        <a:lnSpc>
                          <a:spcPct val="115000"/>
                        </a:lnSpc>
                        <a:spcBef>
                          <a:spcPts val="200"/>
                        </a:spcBef>
                        <a:spcAft>
                          <a:spcPts val="480"/>
                        </a:spcAft>
                      </a:pPr>
                      <a:r>
                        <a:rPr lang="en-US" sz="2700" dirty="0" smtClean="0">
                          <a:effectLst/>
                        </a:rPr>
                        <a:t>Orientation </a:t>
                      </a:r>
                      <a:endParaRPr lang="en-US" sz="1300" dirty="0">
                        <a:effectLst/>
                        <a:latin typeface="Calibri"/>
                        <a:ea typeface="Calibri"/>
                        <a:cs typeface="Times New Roman"/>
                      </a:endParaRPr>
                    </a:p>
                  </a:txBody>
                  <a:tcPr marL="84123" marR="84123" marT="0" marB="0"/>
                </a:tc>
                <a:tc hMerge="1">
                  <a:txBody>
                    <a:bodyPr/>
                    <a:lstStyle/>
                    <a:p>
                      <a:endParaRPr lang="en-US"/>
                    </a:p>
                  </a:txBody>
                  <a:tcPr/>
                </a:tc>
              </a:tr>
              <a:tr h="445230">
                <a:tc>
                  <a:txBody>
                    <a:bodyPr/>
                    <a:lstStyle/>
                    <a:p>
                      <a:pPr marL="0" marR="0">
                        <a:lnSpc>
                          <a:spcPct val="115000"/>
                        </a:lnSpc>
                        <a:spcBef>
                          <a:spcPts val="200"/>
                        </a:spcBef>
                        <a:spcAft>
                          <a:spcPts val="480"/>
                        </a:spcAft>
                      </a:pPr>
                      <a:r>
                        <a:rPr lang="en-US" sz="2700">
                          <a:effectLst/>
                        </a:rPr>
                        <a:t> </a:t>
                      </a:r>
                      <a:endParaRPr lang="en-US" sz="1300">
                        <a:effectLst/>
                        <a:latin typeface="Calibri"/>
                        <a:ea typeface="Calibri"/>
                        <a:cs typeface="Times New Roman"/>
                      </a:endParaRPr>
                    </a:p>
                  </a:txBody>
                  <a:tcPr marL="84123" marR="84123" marT="0" marB="0"/>
                </a:tc>
                <a:tc>
                  <a:txBody>
                    <a:bodyPr/>
                    <a:lstStyle/>
                    <a:p>
                      <a:pPr marL="0" marR="0">
                        <a:lnSpc>
                          <a:spcPct val="115000"/>
                        </a:lnSpc>
                        <a:spcBef>
                          <a:spcPts val="200"/>
                        </a:spcBef>
                        <a:spcAft>
                          <a:spcPts val="480"/>
                        </a:spcAft>
                      </a:pPr>
                      <a:r>
                        <a:rPr lang="en-US" sz="2700">
                          <a:effectLst/>
                        </a:rPr>
                        <a:t> </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a:effectLst/>
                        </a:rPr>
                        <a:t>Recruitment</a:t>
                      </a:r>
                      <a:endParaRPr lang="en-US" sz="1300">
                        <a:effectLst/>
                        <a:latin typeface="Calibri"/>
                        <a:ea typeface="Calibri"/>
                        <a:cs typeface="Times New Roman"/>
                      </a:endParaRPr>
                    </a:p>
                  </a:txBody>
                  <a:tcPr marL="84123" marR="84123" marT="0" marB="0"/>
                </a:tc>
                <a:tc>
                  <a:txBody>
                    <a:bodyPr/>
                    <a:lstStyle/>
                    <a:p>
                      <a:pPr marL="0" marR="0">
                        <a:lnSpc>
                          <a:spcPct val="115000"/>
                        </a:lnSpc>
                        <a:spcBef>
                          <a:spcPts val="200"/>
                        </a:spcBef>
                        <a:spcAft>
                          <a:spcPts val="480"/>
                        </a:spcAft>
                      </a:pPr>
                      <a:r>
                        <a:rPr lang="en-US" sz="2700">
                          <a:effectLst/>
                        </a:rPr>
                        <a:t> </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0" dirty="0">
                          <a:effectLst/>
                        </a:rPr>
                        <a:t>Brochure/Flyer production</a:t>
                      </a:r>
                      <a:endParaRPr lang="en-US" sz="1300" b="0" dirty="0">
                        <a:effectLst/>
                        <a:latin typeface="Calibri"/>
                        <a:ea typeface="Calibri"/>
                        <a:cs typeface="Times New Roman"/>
                      </a:endParaRPr>
                    </a:p>
                  </a:txBody>
                  <a:tcPr marL="84123" marR="84123" marT="0" marB="0"/>
                </a:tc>
                <a:tc>
                  <a:txBody>
                    <a:bodyPr/>
                    <a:lstStyle/>
                    <a:p>
                      <a:pPr marL="0" marR="0" algn="ctr">
                        <a:lnSpc>
                          <a:spcPct val="115000"/>
                        </a:lnSpc>
                        <a:spcBef>
                          <a:spcPts val="200"/>
                        </a:spcBef>
                        <a:spcAft>
                          <a:spcPts val="480"/>
                        </a:spcAft>
                      </a:pPr>
                      <a:r>
                        <a:rPr lang="en-US" sz="2700">
                          <a:effectLst/>
                        </a:rPr>
                        <a:t>In-House</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0" dirty="0">
                          <a:effectLst/>
                        </a:rPr>
                        <a:t>Screening document</a:t>
                      </a:r>
                      <a:endParaRPr lang="en-US" sz="1300" b="0" dirty="0">
                        <a:effectLst/>
                        <a:latin typeface="Calibri"/>
                        <a:ea typeface="Calibri"/>
                        <a:cs typeface="Times New Roman"/>
                      </a:endParaRPr>
                    </a:p>
                  </a:txBody>
                  <a:tcPr marL="84123" marR="84123" marT="0" marB="0"/>
                </a:tc>
                <a:tc>
                  <a:txBody>
                    <a:bodyPr/>
                    <a:lstStyle/>
                    <a:p>
                      <a:pPr marL="0" marR="0" algn="ctr">
                        <a:lnSpc>
                          <a:spcPct val="115000"/>
                        </a:lnSpc>
                        <a:spcBef>
                          <a:spcPts val="200"/>
                        </a:spcBef>
                        <a:spcAft>
                          <a:spcPts val="480"/>
                        </a:spcAft>
                      </a:pPr>
                      <a:r>
                        <a:rPr lang="en-US" sz="2700">
                          <a:effectLst/>
                        </a:rPr>
                        <a:t>In-House</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0" dirty="0">
                          <a:effectLst/>
                        </a:rPr>
                        <a:t> </a:t>
                      </a:r>
                      <a:endParaRPr lang="en-US" sz="1300" b="0" dirty="0">
                        <a:effectLst/>
                        <a:latin typeface="Calibri"/>
                        <a:ea typeface="Calibri"/>
                        <a:cs typeface="Times New Roman"/>
                      </a:endParaRPr>
                    </a:p>
                  </a:txBody>
                  <a:tcPr marL="84123" marR="84123" marT="0" marB="0"/>
                </a:tc>
                <a:tc>
                  <a:txBody>
                    <a:bodyPr/>
                    <a:lstStyle/>
                    <a:p>
                      <a:pPr marL="0" marR="0">
                        <a:lnSpc>
                          <a:spcPct val="115000"/>
                        </a:lnSpc>
                        <a:spcBef>
                          <a:spcPts val="200"/>
                        </a:spcBef>
                        <a:spcAft>
                          <a:spcPts val="480"/>
                        </a:spcAft>
                      </a:pPr>
                      <a:r>
                        <a:rPr lang="en-US" sz="2700">
                          <a:effectLst/>
                        </a:rPr>
                        <a:t> </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1" dirty="0">
                          <a:effectLst/>
                        </a:rPr>
                        <a:t>Orientation</a:t>
                      </a:r>
                      <a:endParaRPr lang="en-US" sz="1300" b="1" dirty="0">
                        <a:effectLst/>
                        <a:latin typeface="Calibri"/>
                        <a:ea typeface="Calibri"/>
                        <a:cs typeface="Times New Roman"/>
                      </a:endParaRPr>
                    </a:p>
                  </a:txBody>
                  <a:tcPr marL="84123" marR="84123" marT="0" marB="0"/>
                </a:tc>
                <a:tc>
                  <a:txBody>
                    <a:bodyPr/>
                    <a:lstStyle/>
                    <a:p>
                      <a:pPr marL="0" marR="0">
                        <a:lnSpc>
                          <a:spcPct val="115000"/>
                        </a:lnSpc>
                        <a:spcBef>
                          <a:spcPts val="200"/>
                        </a:spcBef>
                        <a:spcAft>
                          <a:spcPts val="480"/>
                        </a:spcAft>
                      </a:pPr>
                      <a:r>
                        <a:rPr lang="en-US" sz="2700">
                          <a:effectLst/>
                        </a:rPr>
                        <a:t> </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0" dirty="0">
                          <a:effectLst/>
                        </a:rPr>
                        <a:t>Meeting location</a:t>
                      </a:r>
                      <a:endParaRPr lang="en-US" sz="1300" b="0" dirty="0">
                        <a:effectLst/>
                        <a:latin typeface="Calibri"/>
                        <a:ea typeface="Calibri"/>
                        <a:cs typeface="Times New Roman"/>
                      </a:endParaRPr>
                    </a:p>
                  </a:txBody>
                  <a:tcPr marL="84123" marR="84123" marT="0" marB="0"/>
                </a:tc>
                <a:tc>
                  <a:txBody>
                    <a:bodyPr/>
                    <a:lstStyle/>
                    <a:p>
                      <a:pPr marL="0" marR="0" algn="r">
                        <a:lnSpc>
                          <a:spcPct val="115000"/>
                        </a:lnSpc>
                        <a:spcBef>
                          <a:spcPts val="200"/>
                        </a:spcBef>
                        <a:spcAft>
                          <a:spcPts val="480"/>
                        </a:spcAft>
                      </a:pPr>
                      <a:r>
                        <a:rPr lang="en-US" sz="2700">
                          <a:effectLst/>
                        </a:rPr>
                        <a:t>$75</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0" dirty="0">
                          <a:effectLst/>
                        </a:rPr>
                        <a:t>Refreshments</a:t>
                      </a:r>
                      <a:endParaRPr lang="en-US" sz="1300" b="0" dirty="0">
                        <a:effectLst/>
                        <a:latin typeface="Calibri"/>
                        <a:ea typeface="Calibri"/>
                        <a:cs typeface="Times New Roman"/>
                      </a:endParaRPr>
                    </a:p>
                  </a:txBody>
                  <a:tcPr marL="84123" marR="84123" marT="0" marB="0"/>
                </a:tc>
                <a:tc>
                  <a:txBody>
                    <a:bodyPr/>
                    <a:lstStyle/>
                    <a:p>
                      <a:pPr marL="0" marR="0" algn="r">
                        <a:lnSpc>
                          <a:spcPct val="115000"/>
                        </a:lnSpc>
                        <a:spcBef>
                          <a:spcPts val="200"/>
                        </a:spcBef>
                        <a:spcAft>
                          <a:spcPts val="480"/>
                        </a:spcAft>
                      </a:pPr>
                      <a:r>
                        <a:rPr lang="en-US" sz="2700" u="sng">
                          <a:effectLst/>
                        </a:rPr>
                        <a:t>$50</a:t>
                      </a:r>
                      <a:endParaRPr lang="en-US" sz="1300">
                        <a:effectLst/>
                        <a:latin typeface="Calibri"/>
                        <a:ea typeface="Calibri"/>
                        <a:cs typeface="Times New Roman"/>
                      </a:endParaRPr>
                    </a:p>
                  </a:txBody>
                  <a:tcPr marL="84123" marR="84123" marT="0" marB="0"/>
                </a:tc>
              </a:tr>
              <a:tr h="445230">
                <a:tc>
                  <a:txBody>
                    <a:bodyPr/>
                    <a:lstStyle/>
                    <a:p>
                      <a:pPr marL="0" marR="0">
                        <a:lnSpc>
                          <a:spcPct val="115000"/>
                        </a:lnSpc>
                        <a:spcBef>
                          <a:spcPts val="200"/>
                        </a:spcBef>
                        <a:spcAft>
                          <a:spcPts val="480"/>
                        </a:spcAft>
                      </a:pPr>
                      <a:r>
                        <a:rPr lang="en-US" sz="2700" b="1" dirty="0">
                          <a:effectLst/>
                        </a:rPr>
                        <a:t>Subtotal</a:t>
                      </a:r>
                      <a:endParaRPr lang="en-US" sz="1300" b="1" dirty="0">
                        <a:effectLst/>
                        <a:latin typeface="Calibri"/>
                        <a:ea typeface="Calibri"/>
                        <a:cs typeface="Times New Roman"/>
                      </a:endParaRPr>
                    </a:p>
                  </a:txBody>
                  <a:tcPr marL="84123" marR="84123" marT="0" marB="0"/>
                </a:tc>
                <a:tc>
                  <a:txBody>
                    <a:bodyPr/>
                    <a:lstStyle/>
                    <a:p>
                      <a:pPr marL="0" marR="0" algn="r">
                        <a:lnSpc>
                          <a:spcPct val="115000"/>
                        </a:lnSpc>
                        <a:spcBef>
                          <a:spcPts val="200"/>
                        </a:spcBef>
                        <a:spcAft>
                          <a:spcPts val="480"/>
                        </a:spcAft>
                      </a:pPr>
                      <a:r>
                        <a:rPr lang="en-US" sz="2700" b="1" dirty="0">
                          <a:effectLst/>
                        </a:rPr>
                        <a:t>$125</a:t>
                      </a:r>
                      <a:endParaRPr lang="en-US" sz="1300" b="1" dirty="0">
                        <a:effectLst/>
                        <a:latin typeface="Calibri"/>
                        <a:ea typeface="Calibri"/>
                        <a:cs typeface="Times New Roman"/>
                      </a:endParaRPr>
                    </a:p>
                  </a:txBody>
                  <a:tcPr marL="84123" marR="84123" marT="0" marB="0"/>
                </a:tc>
              </a:tr>
            </a:tbl>
          </a:graphicData>
        </a:graphic>
      </p:graphicFrame>
    </p:spTree>
    <p:extLst>
      <p:ext uri="{BB962C8B-B14F-4D97-AF65-F5344CB8AC3E}">
        <p14:creationId xmlns:p14="http://schemas.microsoft.com/office/powerpoint/2010/main" val="177817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Getting Ahead</a:t>
            </a:r>
            <a:r>
              <a:rPr lang="en-US" dirty="0"/>
              <a:t> Budget</a:t>
            </a:r>
          </a:p>
        </p:txBody>
      </p:sp>
      <p:sp>
        <p:nvSpPr>
          <p:cNvPr id="3" name="Slide Number Placeholder 2"/>
          <p:cNvSpPr>
            <a:spLocks noGrp="1"/>
          </p:cNvSpPr>
          <p:nvPr>
            <p:ph type="sldNum" sz="quarter" idx="12"/>
          </p:nvPr>
        </p:nvSpPr>
        <p:spPr/>
        <p:txBody>
          <a:bodyPr/>
          <a:lstStyle/>
          <a:p>
            <a:fld id="{18E6D21F-8F31-4333-A1FE-E98D75E36D8E}" type="slidenum">
              <a:rPr lang="en-US" smtClean="0"/>
              <a:pPr/>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19582748"/>
              </p:ext>
            </p:extLst>
          </p:nvPr>
        </p:nvGraphicFramePr>
        <p:xfrm>
          <a:off x="245643" y="1531810"/>
          <a:ext cx="8652714" cy="4282381"/>
        </p:xfrm>
        <a:graphic>
          <a:graphicData uri="http://schemas.openxmlformats.org/drawingml/2006/table">
            <a:tbl>
              <a:tblPr firstRow="1" firstCol="1" bandRow="1">
                <a:tableStyleId>{5C22544A-7EE6-4342-B048-85BDC9FD1C3A}</a:tableStyleId>
              </a:tblPr>
              <a:tblGrid>
                <a:gridCol w="2766514"/>
                <a:gridCol w="4355788"/>
                <a:gridCol w="1530412"/>
              </a:tblGrid>
              <a:tr h="311533">
                <a:tc gridSpan="3">
                  <a:txBody>
                    <a:bodyPr/>
                    <a:lstStyle/>
                    <a:p>
                      <a:pPr marL="0" marR="0" algn="ctr">
                        <a:lnSpc>
                          <a:spcPct val="115000"/>
                        </a:lnSpc>
                        <a:spcBef>
                          <a:spcPts val="0"/>
                        </a:spcBef>
                        <a:spcAft>
                          <a:spcPts val="0"/>
                        </a:spcAft>
                      </a:pPr>
                      <a:r>
                        <a:rPr lang="en-US" sz="2800" dirty="0">
                          <a:effectLst/>
                        </a:rPr>
                        <a:t>Workshops</a:t>
                      </a:r>
                      <a:endParaRPr lang="en-US" sz="2800" dirty="0">
                        <a:effectLst/>
                        <a:latin typeface="Calibri"/>
                        <a:ea typeface="Calibri"/>
                        <a:cs typeface="Times New Roman"/>
                      </a:endParaRPr>
                    </a:p>
                  </a:txBody>
                  <a:tcPr marL="117724" marR="117724" marT="0" marB="0"/>
                </a:tc>
                <a:tc hMerge="1">
                  <a:txBody>
                    <a:bodyPr/>
                    <a:lstStyle/>
                    <a:p>
                      <a:endParaRPr lang="en-US"/>
                    </a:p>
                  </a:txBody>
                  <a:tcPr/>
                </a:tc>
                <a:tc hMerge="1">
                  <a:txBody>
                    <a:bodyPr/>
                    <a:lstStyle/>
                    <a:p>
                      <a:endParaRPr lang="en-US"/>
                    </a:p>
                  </a:txBody>
                  <a:tcPr/>
                </a:tc>
              </a:tr>
              <a:tr h="311533">
                <a:tc>
                  <a:txBody>
                    <a:bodyPr/>
                    <a:lstStyle/>
                    <a:p>
                      <a:pPr marL="0" marR="0">
                        <a:lnSpc>
                          <a:spcPct val="115000"/>
                        </a:lnSpc>
                        <a:spcBef>
                          <a:spcPts val="0"/>
                        </a:spcBef>
                        <a:spcAft>
                          <a:spcPts val="0"/>
                        </a:spcAft>
                      </a:pPr>
                      <a:r>
                        <a:rPr lang="en-US" sz="1900" b="0">
                          <a:effectLst/>
                        </a:rPr>
                        <a:t>Participant Workbook</a:t>
                      </a:r>
                      <a:endParaRPr lang="en-US" sz="1900" b="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17 participants @ $16.50 per book</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dirty="0">
                          <a:effectLst/>
                        </a:rPr>
                        <a:t>$281</a:t>
                      </a:r>
                      <a:endParaRPr lang="en-US" sz="1900" dirty="0">
                        <a:effectLst/>
                        <a:latin typeface="Calibri"/>
                        <a:ea typeface="Calibri"/>
                        <a:cs typeface="Times New Roman"/>
                      </a:endParaRPr>
                    </a:p>
                  </a:txBody>
                  <a:tcPr marL="117724" marR="117724" marT="0" marB="0"/>
                </a:tc>
              </a:tr>
              <a:tr h="311533">
                <a:tc>
                  <a:txBody>
                    <a:bodyPr/>
                    <a:lstStyle/>
                    <a:p>
                      <a:pPr marL="0" marR="0">
                        <a:lnSpc>
                          <a:spcPct val="115000"/>
                        </a:lnSpc>
                        <a:spcBef>
                          <a:spcPts val="0"/>
                        </a:spcBef>
                        <a:spcAft>
                          <a:spcPts val="0"/>
                        </a:spcAft>
                      </a:pPr>
                      <a:r>
                        <a:rPr lang="en-US" sz="1900" b="0">
                          <a:effectLst/>
                        </a:rPr>
                        <a:t>Facilitator Workbook</a:t>
                      </a:r>
                      <a:endParaRPr lang="en-US" sz="1900" b="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1 book @$18.50 per book</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a:effectLst/>
                        </a:rPr>
                        <a:t>$19</a:t>
                      </a:r>
                      <a:endParaRPr lang="en-US" sz="1900">
                        <a:effectLst/>
                        <a:latin typeface="Calibri"/>
                        <a:ea typeface="Calibri"/>
                        <a:cs typeface="Times New Roman"/>
                      </a:endParaRPr>
                    </a:p>
                  </a:txBody>
                  <a:tcPr marL="117724" marR="117724" marT="0" marB="0"/>
                </a:tc>
              </a:tr>
              <a:tr h="311533">
                <a:tc>
                  <a:txBody>
                    <a:bodyPr/>
                    <a:lstStyle/>
                    <a:p>
                      <a:pPr marL="0" marR="0">
                        <a:lnSpc>
                          <a:spcPct val="115000"/>
                        </a:lnSpc>
                        <a:spcBef>
                          <a:spcPts val="0"/>
                        </a:spcBef>
                        <a:spcAft>
                          <a:spcPts val="0"/>
                        </a:spcAft>
                      </a:pPr>
                      <a:r>
                        <a:rPr lang="en-US" sz="1900" b="0">
                          <a:effectLst/>
                        </a:rPr>
                        <a:t>Facility rental</a:t>
                      </a:r>
                      <a:endParaRPr lang="en-US" sz="1900" b="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15 weeks @ $50/week</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a:effectLst/>
                        </a:rPr>
                        <a:t>$750</a:t>
                      </a:r>
                      <a:endParaRPr lang="en-US" sz="1900">
                        <a:effectLst/>
                        <a:latin typeface="Calibri"/>
                        <a:ea typeface="Calibri"/>
                        <a:cs typeface="Times New Roman"/>
                      </a:endParaRPr>
                    </a:p>
                  </a:txBody>
                  <a:tcPr marL="117724" marR="117724" marT="0" marB="0"/>
                </a:tc>
              </a:tr>
              <a:tr h="311533">
                <a:tc>
                  <a:txBody>
                    <a:bodyPr/>
                    <a:lstStyle/>
                    <a:p>
                      <a:pPr marL="0" marR="0">
                        <a:lnSpc>
                          <a:spcPct val="115000"/>
                        </a:lnSpc>
                        <a:spcBef>
                          <a:spcPts val="0"/>
                        </a:spcBef>
                        <a:spcAft>
                          <a:spcPts val="0"/>
                        </a:spcAft>
                      </a:pPr>
                      <a:r>
                        <a:rPr lang="en-US" sz="1900" b="0">
                          <a:effectLst/>
                        </a:rPr>
                        <a:t>Meals</a:t>
                      </a:r>
                      <a:endParaRPr lang="en-US" sz="1900" b="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15 people for 15 weeks @$10/person</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a:effectLst/>
                        </a:rPr>
                        <a:t>$2,250</a:t>
                      </a:r>
                      <a:endParaRPr lang="en-US" sz="1900">
                        <a:effectLst/>
                        <a:latin typeface="Calibri"/>
                        <a:ea typeface="Calibri"/>
                        <a:cs typeface="Times New Roman"/>
                      </a:endParaRPr>
                    </a:p>
                  </a:txBody>
                  <a:tcPr marL="117724" marR="117724" marT="0" marB="0"/>
                </a:tc>
              </a:tr>
              <a:tr h="642468">
                <a:tc>
                  <a:txBody>
                    <a:bodyPr/>
                    <a:lstStyle/>
                    <a:p>
                      <a:pPr marL="0" marR="0">
                        <a:lnSpc>
                          <a:spcPct val="115000"/>
                        </a:lnSpc>
                        <a:spcBef>
                          <a:spcPts val="0"/>
                        </a:spcBef>
                        <a:spcAft>
                          <a:spcPts val="0"/>
                        </a:spcAft>
                      </a:pPr>
                      <a:r>
                        <a:rPr lang="en-US" sz="1900" b="0" dirty="0">
                          <a:effectLst/>
                        </a:rPr>
                        <a:t>Child Care</a:t>
                      </a:r>
                      <a:endParaRPr lang="en-US" sz="1900" b="0" dirty="0">
                        <a:effectLst/>
                        <a:latin typeface="Calibri"/>
                        <a:ea typeface="Calibri"/>
                        <a:cs typeface="Times New Roman"/>
                      </a:endParaRPr>
                    </a:p>
                  </a:txBody>
                  <a:tcPr marL="117724" marR="117724" marT="0" marB="0" anchor="ctr"/>
                </a:tc>
                <a:tc>
                  <a:txBody>
                    <a:bodyPr/>
                    <a:lstStyle/>
                    <a:p>
                      <a:pPr marL="0" marR="0">
                        <a:lnSpc>
                          <a:spcPct val="115000"/>
                        </a:lnSpc>
                        <a:spcBef>
                          <a:spcPts val="0"/>
                        </a:spcBef>
                        <a:spcAft>
                          <a:spcPts val="0"/>
                        </a:spcAft>
                      </a:pPr>
                      <a:r>
                        <a:rPr lang="en-US" sz="1900">
                          <a:effectLst/>
                        </a:rPr>
                        <a:t>2 people for 2.5/week for 15 weeks@$10/hour</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dirty="0">
                          <a:effectLst/>
                        </a:rPr>
                        <a:t>$750</a:t>
                      </a:r>
                      <a:endParaRPr lang="en-US" sz="1900" dirty="0">
                        <a:effectLst/>
                        <a:latin typeface="Calibri"/>
                        <a:ea typeface="Calibri"/>
                        <a:cs typeface="Times New Roman"/>
                      </a:endParaRPr>
                    </a:p>
                  </a:txBody>
                  <a:tcPr marL="117724" marR="117724" marT="0" marB="0" anchor="ctr"/>
                </a:tc>
              </a:tr>
              <a:tr h="642468">
                <a:tc>
                  <a:txBody>
                    <a:bodyPr/>
                    <a:lstStyle/>
                    <a:p>
                      <a:pPr marL="0" marR="0">
                        <a:lnSpc>
                          <a:spcPct val="115000"/>
                        </a:lnSpc>
                        <a:spcBef>
                          <a:spcPts val="0"/>
                        </a:spcBef>
                        <a:spcAft>
                          <a:spcPts val="0"/>
                        </a:spcAft>
                      </a:pPr>
                      <a:r>
                        <a:rPr lang="en-US" sz="1900" b="0" dirty="0">
                          <a:effectLst/>
                        </a:rPr>
                        <a:t>Supplies</a:t>
                      </a:r>
                      <a:endParaRPr lang="en-US" sz="1900" b="0" dirty="0">
                        <a:effectLst/>
                        <a:latin typeface="Calibri"/>
                        <a:ea typeface="Calibri"/>
                        <a:cs typeface="Times New Roman"/>
                      </a:endParaRPr>
                    </a:p>
                  </a:txBody>
                  <a:tcPr marL="117724" marR="117724" marT="0" marB="0" anchor="ctr"/>
                </a:tc>
                <a:tc>
                  <a:txBody>
                    <a:bodyPr/>
                    <a:lstStyle/>
                    <a:p>
                      <a:pPr marL="0" marR="0">
                        <a:lnSpc>
                          <a:spcPct val="115000"/>
                        </a:lnSpc>
                        <a:spcBef>
                          <a:spcPts val="0"/>
                        </a:spcBef>
                        <a:spcAft>
                          <a:spcPts val="0"/>
                        </a:spcAft>
                      </a:pPr>
                      <a:r>
                        <a:rPr lang="en-US" sz="1900">
                          <a:effectLst/>
                        </a:rPr>
                        <a:t>Easel, flip charts, paper, pens, markers, portfolios, child care</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dirty="0">
                          <a:effectLst/>
                        </a:rPr>
                        <a:t>$500</a:t>
                      </a:r>
                      <a:endParaRPr lang="en-US" sz="1900" dirty="0">
                        <a:effectLst/>
                        <a:latin typeface="Calibri"/>
                        <a:ea typeface="Calibri"/>
                        <a:cs typeface="Times New Roman"/>
                      </a:endParaRPr>
                    </a:p>
                  </a:txBody>
                  <a:tcPr marL="117724" marR="117724" marT="0" marB="0" anchor="ctr"/>
                </a:tc>
              </a:tr>
              <a:tr h="311533">
                <a:tc>
                  <a:txBody>
                    <a:bodyPr/>
                    <a:lstStyle/>
                    <a:p>
                      <a:pPr marL="0" marR="0">
                        <a:lnSpc>
                          <a:spcPct val="115000"/>
                        </a:lnSpc>
                        <a:spcBef>
                          <a:spcPts val="0"/>
                        </a:spcBef>
                        <a:spcAft>
                          <a:spcPts val="0"/>
                        </a:spcAft>
                      </a:pPr>
                      <a:r>
                        <a:rPr lang="en-US" sz="1900" b="0">
                          <a:effectLst/>
                        </a:rPr>
                        <a:t>Stipend (Walmart Card)</a:t>
                      </a:r>
                      <a:endParaRPr lang="en-US" sz="1900" b="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$20 card for 15 people for 15 weeks</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a:effectLst/>
                        </a:rPr>
                        <a:t>$4,500</a:t>
                      </a:r>
                      <a:endParaRPr lang="en-US" sz="1900">
                        <a:effectLst/>
                        <a:latin typeface="Calibri"/>
                        <a:ea typeface="Calibri"/>
                        <a:cs typeface="Times New Roman"/>
                      </a:endParaRPr>
                    </a:p>
                  </a:txBody>
                  <a:tcPr marL="117724" marR="117724" marT="0" marB="0"/>
                </a:tc>
              </a:tr>
              <a:tr h="642468">
                <a:tc>
                  <a:txBody>
                    <a:bodyPr/>
                    <a:lstStyle/>
                    <a:p>
                      <a:pPr marL="0" marR="0">
                        <a:lnSpc>
                          <a:spcPct val="115000"/>
                        </a:lnSpc>
                        <a:spcBef>
                          <a:spcPts val="0"/>
                        </a:spcBef>
                        <a:spcAft>
                          <a:spcPts val="0"/>
                        </a:spcAft>
                      </a:pPr>
                      <a:r>
                        <a:rPr lang="en-US" sz="1900" b="0" dirty="0">
                          <a:effectLst/>
                        </a:rPr>
                        <a:t>Gas Cards</a:t>
                      </a:r>
                      <a:endParaRPr lang="en-US" sz="1900" b="0" dirty="0">
                        <a:effectLst/>
                        <a:latin typeface="Calibri"/>
                        <a:ea typeface="Calibri"/>
                        <a:cs typeface="Times New Roman"/>
                      </a:endParaRPr>
                    </a:p>
                  </a:txBody>
                  <a:tcPr marL="117724" marR="117724" marT="0" marB="0" anchor="ctr"/>
                </a:tc>
                <a:tc>
                  <a:txBody>
                    <a:bodyPr/>
                    <a:lstStyle/>
                    <a:p>
                      <a:pPr marL="0" marR="0">
                        <a:lnSpc>
                          <a:spcPct val="115000"/>
                        </a:lnSpc>
                        <a:spcBef>
                          <a:spcPts val="0"/>
                        </a:spcBef>
                        <a:spcAft>
                          <a:spcPts val="0"/>
                        </a:spcAft>
                      </a:pPr>
                      <a:r>
                        <a:rPr lang="en-US" sz="1900">
                          <a:effectLst/>
                        </a:rPr>
                        <a:t>$20/ month for 3 people for 3 months (carpooling)</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u="sng" dirty="0">
                          <a:effectLst/>
                        </a:rPr>
                        <a:t>$180</a:t>
                      </a:r>
                      <a:endParaRPr lang="en-US" sz="1900" dirty="0">
                        <a:effectLst/>
                        <a:latin typeface="Calibri"/>
                        <a:ea typeface="Calibri"/>
                        <a:cs typeface="Times New Roman"/>
                      </a:endParaRPr>
                    </a:p>
                  </a:txBody>
                  <a:tcPr marL="117724" marR="117724" marT="0" marB="0" anchor="b"/>
                </a:tc>
              </a:tr>
              <a:tr h="311533">
                <a:tc>
                  <a:txBody>
                    <a:bodyPr/>
                    <a:lstStyle/>
                    <a:p>
                      <a:pPr marL="0" marR="0">
                        <a:lnSpc>
                          <a:spcPct val="115000"/>
                        </a:lnSpc>
                        <a:spcBef>
                          <a:spcPts val="0"/>
                        </a:spcBef>
                        <a:spcAft>
                          <a:spcPts val="0"/>
                        </a:spcAft>
                      </a:pPr>
                      <a:r>
                        <a:rPr lang="en-US" sz="1900" dirty="0">
                          <a:effectLst/>
                        </a:rPr>
                        <a:t>Subtotal</a:t>
                      </a:r>
                      <a:endParaRPr lang="en-US" sz="1900" dirty="0">
                        <a:effectLst/>
                        <a:latin typeface="Calibri"/>
                        <a:ea typeface="Calibri"/>
                        <a:cs typeface="Times New Roman"/>
                      </a:endParaRPr>
                    </a:p>
                  </a:txBody>
                  <a:tcPr marL="117724" marR="117724" marT="0" marB="0"/>
                </a:tc>
                <a:tc>
                  <a:txBody>
                    <a:bodyPr/>
                    <a:lstStyle/>
                    <a:p>
                      <a:pPr marL="0" marR="0">
                        <a:lnSpc>
                          <a:spcPct val="115000"/>
                        </a:lnSpc>
                        <a:spcBef>
                          <a:spcPts val="0"/>
                        </a:spcBef>
                        <a:spcAft>
                          <a:spcPts val="0"/>
                        </a:spcAft>
                      </a:pPr>
                      <a:r>
                        <a:rPr lang="en-US" sz="1900">
                          <a:effectLst/>
                        </a:rPr>
                        <a:t> </a:t>
                      </a:r>
                      <a:endParaRPr lang="en-US" sz="1900">
                        <a:effectLst/>
                        <a:latin typeface="Calibri"/>
                        <a:ea typeface="Calibri"/>
                        <a:cs typeface="Times New Roman"/>
                      </a:endParaRPr>
                    </a:p>
                  </a:txBody>
                  <a:tcPr marL="117724" marR="117724" marT="0" marB="0"/>
                </a:tc>
                <a:tc>
                  <a:txBody>
                    <a:bodyPr/>
                    <a:lstStyle/>
                    <a:p>
                      <a:pPr marL="0" marR="0" algn="r">
                        <a:lnSpc>
                          <a:spcPct val="115000"/>
                        </a:lnSpc>
                        <a:spcBef>
                          <a:spcPts val="0"/>
                        </a:spcBef>
                        <a:spcAft>
                          <a:spcPts val="0"/>
                        </a:spcAft>
                      </a:pPr>
                      <a:r>
                        <a:rPr lang="en-US" sz="1900" b="1" dirty="0">
                          <a:effectLst/>
                        </a:rPr>
                        <a:t>$9,231</a:t>
                      </a:r>
                      <a:endParaRPr lang="en-US" sz="1900" b="1" dirty="0">
                        <a:effectLst/>
                        <a:latin typeface="Calibri"/>
                        <a:ea typeface="Calibri"/>
                        <a:cs typeface="Times New Roman"/>
                      </a:endParaRPr>
                    </a:p>
                  </a:txBody>
                  <a:tcPr marL="117724" marR="117724" marT="0" marB="0"/>
                </a:tc>
              </a:tr>
            </a:tbl>
          </a:graphicData>
        </a:graphic>
      </p:graphicFrame>
    </p:spTree>
    <p:extLst>
      <p:ext uri="{BB962C8B-B14F-4D97-AF65-F5344CB8AC3E}">
        <p14:creationId xmlns:p14="http://schemas.microsoft.com/office/powerpoint/2010/main" val="277576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Getting Ahead</a:t>
            </a:r>
            <a:r>
              <a:rPr lang="en-US" dirty="0"/>
              <a:t> Budget</a:t>
            </a:r>
          </a:p>
        </p:txBody>
      </p:sp>
      <p:sp>
        <p:nvSpPr>
          <p:cNvPr id="3" name="Slide Number Placeholder 2"/>
          <p:cNvSpPr>
            <a:spLocks noGrp="1"/>
          </p:cNvSpPr>
          <p:nvPr>
            <p:ph type="sldNum" sz="quarter" idx="12"/>
          </p:nvPr>
        </p:nvSpPr>
        <p:spPr/>
        <p:txBody>
          <a:bodyPr/>
          <a:lstStyle/>
          <a:p>
            <a:fld id="{18E6D21F-8F31-4333-A1FE-E98D75E36D8E}" type="slidenum">
              <a:rPr lang="en-US" smtClean="0"/>
              <a:pPr/>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58102682"/>
              </p:ext>
            </p:extLst>
          </p:nvPr>
        </p:nvGraphicFramePr>
        <p:xfrm>
          <a:off x="381000" y="1600200"/>
          <a:ext cx="8153886" cy="3335809"/>
        </p:xfrm>
        <a:graphic>
          <a:graphicData uri="http://schemas.openxmlformats.org/drawingml/2006/table">
            <a:tbl>
              <a:tblPr firstRow="1" firstCol="1" bandRow="1">
                <a:tableStyleId>{5C22544A-7EE6-4342-B048-85BDC9FD1C3A}</a:tableStyleId>
              </a:tblPr>
              <a:tblGrid>
                <a:gridCol w="3252643"/>
                <a:gridCol w="2829354"/>
                <a:gridCol w="2071889"/>
              </a:tblGrid>
              <a:tr h="353731">
                <a:tc gridSpan="3">
                  <a:txBody>
                    <a:bodyPr/>
                    <a:lstStyle/>
                    <a:p>
                      <a:pPr marL="0" marR="0" algn="ctr">
                        <a:lnSpc>
                          <a:spcPct val="115000"/>
                        </a:lnSpc>
                        <a:spcBef>
                          <a:spcPts val="0"/>
                        </a:spcBef>
                        <a:spcAft>
                          <a:spcPts val="0"/>
                        </a:spcAft>
                      </a:pPr>
                      <a:r>
                        <a:rPr lang="en-US" sz="2800" dirty="0">
                          <a:effectLst/>
                        </a:rPr>
                        <a:t>Transition Ceremony</a:t>
                      </a:r>
                      <a:endParaRPr lang="en-US" sz="2800" dirty="0">
                        <a:effectLst/>
                        <a:latin typeface="Calibri"/>
                        <a:ea typeface="Calibri"/>
                        <a:cs typeface="Times New Roman"/>
                      </a:endParaRPr>
                    </a:p>
                  </a:txBody>
                  <a:tcPr marL="133670" marR="133670" marT="0" marB="0"/>
                </a:tc>
                <a:tc hMerge="1">
                  <a:txBody>
                    <a:bodyPr/>
                    <a:lstStyle/>
                    <a:p>
                      <a:endParaRPr lang="en-US"/>
                    </a:p>
                  </a:txBody>
                  <a:tcPr/>
                </a:tc>
                <a:tc hMerge="1">
                  <a:txBody>
                    <a:bodyPr/>
                    <a:lstStyle/>
                    <a:p>
                      <a:endParaRPr lang="en-US"/>
                    </a:p>
                  </a:txBody>
                  <a:tcPr/>
                </a:tc>
              </a:tr>
              <a:tr h="353731">
                <a:tc>
                  <a:txBody>
                    <a:bodyPr/>
                    <a:lstStyle/>
                    <a:p>
                      <a:pPr marL="0" marR="0">
                        <a:lnSpc>
                          <a:spcPct val="115000"/>
                        </a:lnSpc>
                        <a:spcBef>
                          <a:spcPts val="0"/>
                        </a:spcBef>
                        <a:spcAft>
                          <a:spcPts val="0"/>
                        </a:spcAft>
                      </a:pPr>
                      <a:r>
                        <a:rPr lang="en-US" sz="2100" b="0">
                          <a:effectLst/>
                        </a:rPr>
                        <a:t>Venue</a:t>
                      </a:r>
                      <a:endParaRPr lang="en-US" sz="2100" b="0">
                        <a:effectLst/>
                        <a:latin typeface="Calibri"/>
                        <a:ea typeface="Calibri"/>
                        <a:cs typeface="Times New Roman"/>
                      </a:endParaRPr>
                    </a:p>
                  </a:txBody>
                  <a:tcPr marL="133670" marR="133670" marT="0" marB="0"/>
                </a:tc>
                <a:tc>
                  <a:txBody>
                    <a:bodyPr/>
                    <a:lstStyle/>
                    <a:p>
                      <a:pPr marL="0" marR="0">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a:effectLst/>
                        </a:rPr>
                        <a:t>$200</a:t>
                      </a:r>
                      <a:endParaRPr lang="en-US" sz="2100">
                        <a:effectLst/>
                        <a:latin typeface="Calibri"/>
                        <a:ea typeface="Calibri"/>
                        <a:cs typeface="Times New Roman"/>
                      </a:endParaRPr>
                    </a:p>
                  </a:txBody>
                  <a:tcPr marL="133670" marR="133670" marT="0" marB="0"/>
                </a:tc>
              </a:tr>
              <a:tr h="729493">
                <a:tc>
                  <a:txBody>
                    <a:bodyPr/>
                    <a:lstStyle/>
                    <a:p>
                      <a:pPr marL="0" marR="0">
                        <a:lnSpc>
                          <a:spcPct val="115000"/>
                        </a:lnSpc>
                        <a:spcBef>
                          <a:spcPts val="0"/>
                        </a:spcBef>
                        <a:spcAft>
                          <a:spcPts val="0"/>
                        </a:spcAft>
                      </a:pPr>
                      <a:r>
                        <a:rPr lang="en-US" sz="2100" b="0" dirty="0">
                          <a:effectLst/>
                        </a:rPr>
                        <a:t>Certificates and Frames</a:t>
                      </a:r>
                      <a:endParaRPr lang="en-US" sz="2100" b="0" dirty="0">
                        <a:effectLst/>
                        <a:latin typeface="Calibri"/>
                        <a:ea typeface="Calibri"/>
                        <a:cs typeface="Times New Roman"/>
                      </a:endParaRPr>
                    </a:p>
                  </a:txBody>
                  <a:tcPr marL="133670" marR="133670" marT="0" marB="0" anchor="ctr"/>
                </a:tc>
                <a:tc>
                  <a:txBody>
                    <a:bodyPr/>
                    <a:lstStyle/>
                    <a:p>
                      <a:pPr marL="0" marR="0" algn="ctr">
                        <a:lnSpc>
                          <a:spcPct val="115000"/>
                        </a:lnSpc>
                        <a:spcBef>
                          <a:spcPts val="0"/>
                        </a:spcBef>
                        <a:spcAft>
                          <a:spcPts val="0"/>
                        </a:spcAft>
                      </a:pPr>
                      <a:r>
                        <a:rPr lang="en-US" sz="2100">
                          <a:effectLst/>
                        </a:rPr>
                        <a:t>15 certificates</a:t>
                      </a:r>
                      <a:br>
                        <a:rPr lang="en-US" sz="2100">
                          <a:effectLst/>
                        </a:rPr>
                      </a:br>
                      <a:r>
                        <a:rPr lang="en-US" sz="2100">
                          <a:effectLst/>
                        </a:rPr>
                        <a:t>and frames</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a:effectLst/>
                        </a:rPr>
                        <a:t>$30</a:t>
                      </a:r>
                      <a:endParaRPr lang="en-US" sz="2100">
                        <a:effectLst/>
                        <a:latin typeface="Calibri"/>
                        <a:ea typeface="Calibri"/>
                        <a:cs typeface="Times New Roman"/>
                      </a:endParaRPr>
                    </a:p>
                  </a:txBody>
                  <a:tcPr marL="133670" marR="133670" marT="0" marB="0"/>
                </a:tc>
              </a:tr>
              <a:tr h="729493">
                <a:tc>
                  <a:txBody>
                    <a:bodyPr/>
                    <a:lstStyle/>
                    <a:p>
                      <a:pPr marL="0" marR="0">
                        <a:lnSpc>
                          <a:spcPct val="115000"/>
                        </a:lnSpc>
                        <a:spcBef>
                          <a:spcPts val="0"/>
                        </a:spcBef>
                        <a:spcAft>
                          <a:spcPts val="0"/>
                        </a:spcAft>
                      </a:pPr>
                      <a:r>
                        <a:rPr lang="en-US" sz="2100" b="0" dirty="0">
                          <a:effectLst/>
                        </a:rPr>
                        <a:t>Food (Caterer)</a:t>
                      </a:r>
                      <a:endParaRPr lang="en-US" sz="2100" b="0" dirty="0">
                        <a:effectLst/>
                        <a:latin typeface="Calibri"/>
                        <a:ea typeface="Calibri"/>
                        <a:cs typeface="Times New Roman"/>
                      </a:endParaRPr>
                    </a:p>
                  </a:txBody>
                  <a:tcPr marL="133670" marR="133670" marT="0" marB="0" anchor="ctr"/>
                </a:tc>
                <a:tc>
                  <a:txBody>
                    <a:bodyPr/>
                    <a:lstStyle/>
                    <a:p>
                      <a:pPr marL="0" marR="0" algn="ctr">
                        <a:lnSpc>
                          <a:spcPct val="115000"/>
                        </a:lnSpc>
                        <a:spcBef>
                          <a:spcPts val="0"/>
                        </a:spcBef>
                        <a:spcAft>
                          <a:spcPts val="0"/>
                        </a:spcAft>
                      </a:pPr>
                      <a:r>
                        <a:rPr lang="en-US" sz="2100">
                          <a:effectLst/>
                        </a:rPr>
                        <a:t>50 Attendees @ $15/person + gratuity</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u="sng" dirty="0">
                          <a:effectLst/>
                        </a:rPr>
                        <a:t>$885</a:t>
                      </a:r>
                      <a:endParaRPr lang="en-US" sz="2100" dirty="0">
                        <a:effectLst/>
                        <a:latin typeface="Calibri"/>
                        <a:ea typeface="Calibri"/>
                        <a:cs typeface="Times New Roman"/>
                      </a:endParaRPr>
                    </a:p>
                  </a:txBody>
                  <a:tcPr marL="133670" marR="133670" marT="0" marB="0" anchor="b"/>
                </a:tc>
              </a:tr>
              <a:tr h="353731">
                <a:tc>
                  <a:txBody>
                    <a:bodyPr/>
                    <a:lstStyle/>
                    <a:p>
                      <a:pPr marL="0" marR="0">
                        <a:lnSpc>
                          <a:spcPct val="115000"/>
                        </a:lnSpc>
                        <a:spcBef>
                          <a:spcPts val="0"/>
                        </a:spcBef>
                        <a:spcAft>
                          <a:spcPts val="0"/>
                        </a:spcAft>
                      </a:pPr>
                      <a:r>
                        <a:rPr lang="en-US" sz="2100">
                          <a:effectLst/>
                        </a:rPr>
                        <a:t>Subtotal</a:t>
                      </a:r>
                      <a:endParaRPr lang="en-US" sz="2100">
                        <a:effectLst/>
                        <a:latin typeface="Calibri"/>
                        <a:ea typeface="Calibri"/>
                        <a:cs typeface="Times New Roman"/>
                      </a:endParaRPr>
                    </a:p>
                  </a:txBody>
                  <a:tcPr marL="133670" marR="133670" marT="0" marB="0"/>
                </a:tc>
                <a:tc>
                  <a:txBody>
                    <a:bodyPr/>
                    <a:lstStyle/>
                    <a:p>
                      <a:pPr marL="0" marR="0">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b="1" dirty="0">
                          <a:effectLst/>
                        </a:rPr>
                        <a:t>$1,115</a:t>
                      </a:r>
                      <a:endParaRPr lang="en-US" sz="2100" b="1" dirty="0">
                        <a:effectLst/>
                        <a:latin typeface="Calibri"/>
                        <a:ea typeface="Calibri"/>
                        <a:cs typeface="Times New Roman"/>
                      </a:endParaRPr>
                    </a:p>
                  </a:txBody>
                  <a:tcPr marL="133670" marR="133670" marT="0" marB="0"/>
                </a:tc>
              </a:tr>
              <a:tr h="353731">
                <a:tc>
                  <a:txBody>
                    <a:bodyPr/>
                    <a:lstStyle/>
                    <a:p>
                      <a:pPr marL="0" marR="0">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c>
                  <a:txBody>
                    <a:bodyPr/>
                    <a:lstStyle/>
                    <a:p>
                      <a:pPr marL="0" marR="0">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r>
              <a:tr h="353731">
                <a:tc>
                  <a:txBody>
                    <a:bodyPr/>
                    <a:lstStyle/>
                    <a:p>
                      <a:pPr marL="0" marR="0">
                        <a:lnSpc>
                          <a:spcPct val="115000"/>
                        </a:lnSpc>
                        <a:spcBef>
                          <a:spcPts val="0"/>
                        </a:spcBef>
                        <a:spcAft>
                          <a:spcPts val="0"/>
                        </a:spcAft>
                      </a:pPr>
                      <a:r>
                        <a:rPr lang="en-US" sz="2100" dirty="0" smtClean="0">
                          <a:effectLst/>
                        </a:rPr>
                        <a:t>Grand </a:t>
                      </a:r>
                      <a:r>
                        <a:rPr lang="en-US" sz="2100" dirty="0">
                          <a:effectLst/>
                        </a:rPr>
                        <a:t>Total</a:t>
                      </a:r>
                      <a:endParaRPr lang="en-US" sz="2100" dirty="0">
                        <a:effectLst/>
                        <a:latin typeface="Calibri"/>
                        <a:ea typeface="Calibri"/>
                        <a:cs typeface="Times New Roman"/>
                      </a:endParaRPr>
                    </a:p>
                  </a:txBody>
                  <a:tcPr marL="133670" marR="133670" marT="0" marB="0"/>
                </a:tc>
                <a:tc>
                  <a:txBody>
                    <a:bodyPr/>
                    <a:lstStyle/>
                    <a:p>
                      <a:pPr marL="0" marR="0">
                        <a:lnSpc>
                          <a:spcPct val="115000"/>
                        </a:lnSpc>
                        <a:spcBef>
                          <a:spcPts val="0"/>
                        </a:spcBef>
                        <a:spcAft>
                          <a:spcPts val="0"/>
                        </a:spcAft>
                      </a:pPr>
                      <a:r>
                        <a:rPr lang="en-US" sz="2100">
                          <a:effectLst/>
                        </a:rPr>
                        <a:t> </a:t>
                      </a:r>
                      <a:endParaRPr lang="en-US" sz="2100">
                        <a:effectLst/>
                        <a:latin typeface="Calibri"/>
                        <a:ea typeface="Calibri"/>
                        <a:cs typeface="Times New Roman"/>
                      </a:endParaRPr>
                    </a:p>
                  </a:txBody>
                  <a:tcPr marL="133670" marR="133670" marT="0" marB="0"/>
                </a:tc>
                <a:tc>
                  <a:txBody>
                    <a:bodyPr/>
                    <a:lstStyle/>
                    <a:p>
                      <a:pPr marL="0" marR="0" algn="r">
                        <a:lnSpc>
                          <a:spcPct val="115000"/>
                        </a:lnSpc>
                        <a:spcBef>
                          <a:spcPts val="0"/>
                        </a:spcBef>
                        <a:spcAft>
                          <a:spcPts val="0"/>
                        </a:spcAft>
                      </a:pPr>
                      <a:r>
                        <a:rPr lang="en-US" sz="2100" b="1" dirty="0">
                          <a:effectLst/>
                        </a:rPr>
                        <a:t>$</a:t>
                      </a:r>
                      <a:r>
                        <a:rPr lang="en-US" sz="2100" b="1" dirty="0" smtClean="0">
                          <a:effectLst/>
                        </a:rPr>
                        <a:t>10,471</a:t>
                      </a:r>
                      <a:endParaRPr lang="en-US" sz="2100" b="1" dirty="0">
                        <a:effectLst/>
                        <a:latin typeface="Calibri"/>
                        <a:ea typeface="Calibri"/>
                        <a:cs typeface="Times New Roman"/>
                      </a:endParaRPr>
                    </a:p>
                  </a:txBody>
                  <a:tcPr marL="133670" marR="133670" marT="0" marB="0"/>
                </a:tc>
              </a:tr>
            </a:tbl>
          </a:graphicData>
        </a:graphic>
      </p:graphicFrame>
      <p:sp>
        <p:nvSpPr>
          <p:cNvPr id="5" name="Rectangle 4"/>
          <p:cNvSpPr/>
          <p:nvPr/>
        </p:nvSpPr>
        <p:spPr>
          <a:xfrm>
            <a:off x="1295400" y="5181600"/>
            <a:ext cx="6553200" cy="1077218"/>
          </a:xfrm>
          <a:prstGeom prst="rect">
            <a:avLst/>
          </a:prstGeom>
        </p:spPr>
        <p:txBody>
          <a:bodyPr wrap="square">
            <a:spAutoFit/>
          </a:bodyPr>
          <a:lstStyle/>
          <a:p>
            <a:pPr algn="ctr"/>
            <a:r>
              <a:rPr lang="en-US" sz="3200" b="1" i="1" dirty="0"/>
              <a:t>Note: </a:t>
            </a:r>
            <a:r>
              <a:rPr lang="en-US" sz="3200" b="1" i="1" dirty="0" smtClean="0"/>
              <a:t>Total does </a:t>
            </a:r>
            <a:r>
              <a:rPr lang="en-US" sz="3200" b="1" i="1" dirty="0"/>
              <a:t>not include staff </a:t>
            </a:r>
            <a:r>
              <a:rPr lang="en-US" sz="3200" b="1" i="1" dirty="0" smtClean="0"/>
              <a:t> salary or travel costs.</a:t>
            </a:r>
            <a:r>
              <a:rPr lang="en-US" sz="3200" b="1" i="1" dirty="0"/>
              <a:t>	</a:t>
            </a:r>
            <a:r>
              <a:rPr lang="en-US" dirty="0"/>
              <a:t>	</a:t>
            </a:r>
            <a:endParaRPr lang="en-US" dirty="0"/>
          </a:p>
        </p:txBody>
      </p:sp>
    </p:spTree>
    <p:extLst>
      <p:ext uri="{BB962C8B-B14F-4D97-AF65-F5344CB8AC3E}">
        <p14:creationId xmlns:p14="http://schemas.microsoft.com/office/powerpoint/2010/main" val="196984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Staying </a:t>
            </a:r>
            <a:r>
              <a:rPr lang="en-US" i="1" dirty="0"/>
              <a:t>Ahead</a:t>
            </a:r>
            <a:r>
              <a:rPr lang="en-US" dirty="0"/>
              <a:t> Budget</a:t>
            </a:r>
          </a:p>
        </p:txBody>
      </p:sp>
      <p:sp>
        <p:nvSpPr>
          <p:cNvPr id="3" name="Slide Number Placeholder 2"/>
          <p:cNvSpPr>
            <a:spLocks noGrp="1"/>
          </p:cNvSpPr>
          <p:nvPr>
            <p:ph type="sldNum" sz="quarter" idx="12"/>
          </p:nvPr>
        </p:nvSpPr>
        <p:spPr/>
        <p:txBody>
          <a:bodyPr/>
          <a:lstStyle/>
          <a:p>
            <a:fld id="{18E6D21F-8F31-4333-A1FE-E98D75E36D8E}" type="slidenum">
              <a:rPr lang="en-US" smtClean="0"/>
              <a:pPr/>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16140338"/>
              </p:ext>
            </p:extLst>
          </p:nvPr>
        </p:nvGraphicFramePr>
        <p:xfrm>
          <a:off x="321814" y="1357566"/>
          <a:ext cx="8500372" cy="4441825"/>
        </p:xfrm>
        <a:graphic>
          <a:graphicData uri="http://schemas.openxmlformats.org/drawingml/2006/table">
            <a:tbl>
              <a:tblPr firstRow="1" firstCol="1" bandRow="1">
                <a:tableStyleId>{5C22544A-7EE6-4342-B048-85BDC9FD1C3A}</a:tableStyleId>
              </a:tblPr>
              <a:tblGrid>
                <a:gridCol w="3739346"/>
                <a:gridCol w="3024171"/>
                <a:gridCol w="1736855"/>
              </a:tblGrid>
              <a:tr h="324440">
                <a:tc gridSpan="3">
                  <a:txBody>
                    <a:bodyPr/>
                    <a:lstStyle/>
                    <a:p>
                      <a:pPr marL="0" marR="0" algn="ctr">
                        <a:lnSpc>
                          <a:spcPct val="115000"/>
                        </a:lnSpc>
                        <a:spcBef>
                          <a:spcPts val="0"/>
                        </a:spcBef>
                        <a:spcAft>
                          <a:spcPts val="0"/>
                        </a:spcAft>
                      </a:pPr>
                      <a:r>
                        <a:rPr lang="en-US" sz="2800" dirty="0">
                          <a:effectLst/>
                        </a:rPr>
                        <a:t>Orientation Plus Six Months</a:t>
                      </a:r>
                      <a:endParaRPr lang="en-US" sz="2800" dirty="0">
                        <a:effectLst/>
                        <a:latin typeface="Calibri"/>
                        <a:ea typeface="Calibri"/>
                        <a:cs typeface="Times New Roman"/>
                      </a:endParaRPr>
                    </a:p>
                  </a:txBody>
                  <a:tcPr marL="122602" marR="122602" marT="0" marB="0"/>
                </a:tc>
                <a:tc hMerge="1">
                  <a:txBody>
                    <a:bodyPr/>
                    <a:lstStyle/>
                    <a:p>
                      <a:endParaRPr lang="en-US"/>
                    </a:p>
                  </a:txBody>
                  <a:tcPr/>
                </a:tc>
                <a:tc hMerge="1">
                  <a:txBody>
                    <a:bodyPr/>
                    <a:lstStyle/>
                    <a:p>
                      <a:endParaRPr lang="en-US"/>
                    </a:p>
                  </a:txBody>
                  <a:tcPr/>
                </a:tc>
              </a:tr>
              <a:tr h="324440">
                <a:tc gridSpan="3">
                  <a:txBody>
                    <a:bodyPr/>
                    <a:lstStyle/>
                    <a:p>
                      <a:pPr marL="0" marR="0">
                        <a:lnSpc>
                          <a:spcPct val="115000"/>
                        </a:lnSpc>
                        <a:spcBef>
                          <a:spcPts val="0"/>
                        </a:spcBef>
                        <a:spcAft>
                          <a:spcPts val="0"/>
                        </a:spcAft>
                      </a:pPr>
                      <a:r>
                        <a:rPr lang="en-US" sz="2000">
                          <a:effectLst/>
                        </a:rPr>
                        <a:t>Recruitment (Invite to Transition Ceremony)</a:t>
                      </a:r>
                      <a:endParaRPr lang="en-US" sz="2000">
                        <a:effectLst/>
                        <a:latin typeface="Calibri"/>
                        <a:ea typeface="Calibri"/>
                        <a:cs typeface="Times New Roman"/>
                      </a:endParaRPr>
                    </a:p>
                  </a:txBody>
                  <a:tcPr marL="122602" marR="122602" marT="0" marB="0"/>
                </a:tc>
                <a:tc hMerge="1">
                  <a:txBody>
                    <a:bodyPr/>
                    <a:lstStyle/>
                    <a:p>
                      <a:endParaRPr lang="en-US"/>
                    </a:p>
                  </a:txBody>
                  <a:tcPr/>
                </a:tc>
                <a:tc hMerge="1">
                  <a:txBody>
                    <a:bodyPr/>
                    <a:lstStyle/>
                    <a:p>
                      <a:endParaRPr lang="en-US"/>
                    </a:p>
                  </a:txBody>
                  <a:tcPr/>
                </a:tc>
              </a:tr>
              <a:tr h="324440">
                <a:tc gridSpan="2">
                  <a:txBody>
                    <a:bodyPr/>
                    <a:lstStyle/>
                    <a:p>
                      <a:pPr marL="0" marR="0">
                        <a:lnSpc>
                          <a:spcPct val="115000"/>
                        </a:lnSpc>
                        <a:spcBef>
                          <a:spcPts val="0"/>
                        </a:spcBef>
                        <a:spcAft>
                          <a:spcPts val="600"/>
                        </a:spcAft>
                      </a:pPr>
                      <a:r>
                        <a:rPr lang="en-US" sz="2000" b="0">
                          <a:effectLst/>
                        </a:rPr>
                        <a:t>Mentor Application/Donation Form</a:t>
                      </a:r>
                      <a:endParaRPr lang="en-US" sz="2000" b="0">
                        <a:effectLst/>
                        <a:latin typeface="Calibri"/>
                        <a:ea typeface="Calibri"/>
                        <a:cs typeface="Times New Roman"/>
                      </a:endParaRPr>
                    </a:p>
                  </a:txBody>
                  <a:tcPr marL="122602" marR="122602" marT="0" marB="0"/>
                </a:tc>
                <a:tc hMerge="1">
                  <a:txBody>
                    <a:bodyPr/>
                    <a:lstStyle/>
                    <a:p>
                      <a:endParaRPr lang="en-US"/>
                    </a:p>
                  </a:txBody>
                  <a:tcPr/>
                </a:tc>
                <a:tc>
                  <a:txBody>
                    <a:bodyPr/>
                    <a:lstStyle/>
                    <a:p>
                      <a:pPr marL="0" marR="0" algn="ctr">
                        <a:lnSpc>
                          <a:spcPct val="115000"/>
                        </a:lnSpc>
                        <a:spcBef>
                          <a:spcPts val="0"/>
                        </a:spcBef>
                        <a:spcAft>
                          <a:spcPts val="600"/>
                        </a:spcAft>
                      </a:pPr>
                      <a:r>
                        <a:rPr lang="en-US" sz="2000">
                          <a:effectLst/>
                        </a:rPr>
                        <a:t>In-House</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b="1" dirty="0">
                          <a:effectLst/>
                        </a:rPr>
                        <a:t>Orientation</a:t>
                      </a:r>
                      <a:endParaRPr lang="en-US" sz="2000" b="1" dirty="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b="0">
                          <a:effectLst/>
                        </a:rPr>
                        <a:t>Meeting location</a:t>
                      </a:r>
                      <a:endParaRPr lang="en-US" sz="2000" b="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a:effectLst/>
                        </a:rPr>
                        <a:t>$75</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b="0">
                          <a:effectLst/>
                        </a:rPr>
                        <a:t>Refreshments</a:t>
                      </a:r>
                      <a:endParaRPr lang="en-US" sz="2000" b="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u="sng">
                          <a:effectLst/>
                        </a:rPr>
                        <a:t>$100</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600"/>
                        </a:spcAft>
                      </a:pPr>
                      <a:r>
                        <a:rPr lang="en-US" sz="2000" b="1" dirty="0">
                          <a:effectLst/>
                        </a:rPr>
                        <a:t>Subtotal</a:t>
                      </a:r>
                      <a:endParaRPr lang="en-US" sz="2000" b="1" dirty="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60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600"/>
                        </a:spcAft>
                      </a:pPr>
                      <a:r>
                        <a:rPr lang="en-US" sz="2000" b="1" dirty="0">
                          <a:effectLst/>
                        </a:rPr>
                        <a:t>$175</a:t>
                      </a:r>
                      <a:endParaRPr lang="en-US" sz="2000" b="1" dirty="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b="0">
                          <a:effectLst/>
                        </a:rPr>
                        <a:t>Mentor Meetings</a:t>
                      </a:r>
                      <a:endParaRPr lang="en-US" sz="2000" b="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b="0">
                          <a:effectLst/>
                        </a:rPr>
                        <a:t>Meeting location</a:t>
                      </a:r>
                      <a:endParaRPr lang="en-US" sz="2000" b="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6 weeks @ $75/wk</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a:effectLst/>
                        </a:rPr>
                        <a:t>$450</a:t>
                      </a:r>
                      <a:endParaRPr lang="en-US" sz="2000">
                        <a:effectLst/>
                        <a:latin typeface="Calibri"/>
                        <a:ea typeface="Calibri"/>
                        <a:cs typeface="Times New Roman"/>
                      </a:endParaRPr>
                    </a:p>
                  </a:txBody>
                  <a:tcPr marL="122602" marR="122602" marT="0" marB="0"/>
                </a:tc>
              </a:tr>
              <a:tr h="669086">
                <a:tc>
                  <a:txBody>
                    <a:bodyPr/>
                    <a:lstStyle/>
                    <a:p>
                      <a:pPr marL="0" marR="0">
                        <a:lnSpc>
                          <a:spcPct val="115000"/>
                        </a:lnSpc>
                        <a:spcBef>
                          <a:spcPts val="0"/>
                        </a:spcBef>
                        <a:spcAft>
                          <a:spcPts val="0"/>
                        </a:spcAft>
                      </a:pPr>
                      <a:r>
                        <a:rPr lang="en-US" sz="2000" b="0" dirty="0">
                          <a:effectLst/>
                        </a:rPr>
                        <a:t>Refreshments </a:t>
                      </a:r>
                      <a:endParaRPr lang="en-US" sz="2000" b="0" dirty="0">
                        <a:effectLst/>
                        <a:latin typeface="Calibri"/>
                        <a:ea typeface="Calibri"/>
                        <a:cs typeface="Times New Roman"/>
                      </a:endParaRPr>
                    </a:p>
                  </a:txBody>
                  <a:tcPr marL="122602" marR="122602" marT="0" marB="0" anchor="ctr"/>
                </a:tc>
                <a:tc>
                  <a:txBody>
                    <a:bodyPr/>
                    <a:lstStyle/>
                    <a:p>
                      <a:pPr marL="0" marR="0">
                        <a:lnSpc>
                          <a:spcPct val="115000"/>
                        </a:lnSpc>
                        <a:spcBef>
                          <a:spcPts val="0"/>
                        </a:spcBef>
                        <a:spcAft>
                          <a:spcPts val="0"/>
                        </a:spcAft>
                      </a:pPr>
                      <a:r>
                        <a:rPr lang="en-US" sz="2000">
                          <a:effectLst/>
                        </a:rPr>
                        <a:t>15 participants &amp; 30 mentors @ $9/person</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u="sng" dirty="0">
                          <a:effectLst/>
                        </a:rPr>
                        <a:t>$405</a:t>
                      </a:r>
                      <a:endParaRPr lang="en-US" sz="2000" dirty="0">
                        <a:effectLst/>
                        <a:latin typeface="Calibri"/>
                        <a:ea typeface="Calibri"/>
                        <a:cs typeface="Times New Roman"/>
                      </a:endParaRPr>
                    </a:p>
                  </a:txBody>
                  <a:tcPr marL="122602" marR="122602" marT="0" marB="0" anchor="b"/>
                </a:tc>
              </a:tr>
              <a:tr h="324440">
                <a:tc>
                  <a:txBody>
                    <a:bodyPr/>
                    <a:lstStyle/>
                    <a:p>
                      <a:pPr marL="0" marR="0">
                        <a:lnSpc>
                          <a:spcPct val="115000"/>
                        </a:lnSpc>
                        <a:spcBef>
                          <a:spcPts val="0"/>
                        </a:spcBef>
                        <a:spcAft>
                          <a:spcPts val="0"/>
                        </a:spcAft>
                      </a:pPr>
                      <a:r>
                        <a:rPr lang="en-US" sz="2000">
                          <a:effectLst/>
                        </a:rPr>
                        <a:t>Subtotal</a:t>
                      </a:r>
                      <a:endParaRPr lang="en-US" sz="200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a:effectLst/>
                        </a:rPr>
                        <a:t>$855</a:t>
                      </a:r>
                      <a:endParaRPr lang="en-US" sz="2000">
                        <a:effectLst/>
                        <a:latin typeface="Calibri"/>
                        <a:ea typeface="Calibri"/>
                        <a:cs typeface="Times New Roman"/>
                      </a:endParaRPr>
                    </a:p>
                  </a:txBody>
                  <a:tcPr marL="122602" marR="122602" marT="0" marB="0"/>
                </a:tc>
              </a:tr>
              <a:tr h="324440">
                <a:tc>
                  <a:txBody>
                    <a:bodyPr/>
                    <a:lstStyle/>
                    <a:p>
                      <a:pPr marL="0" marR="0">
                        <a:lnSpc>
                          <a:spcPct val="115000"/>
                        </a:lnSpc>
                        <a:spcBef>
                          <a:spcPts val="0"/>
                        </a:spcBef>
                        <a:spcAft>
                          <a:spcPts val="0"/>
                        </a:spcAft>
                      </a:pPr>
                      <a:r>
                        <a:rPr lang="en-US" sz="2000">
                          <a:effectLst/>
                        </a:rPr>
                        <a:t>Grand Total</a:t>
                      </a:r>
                      <a:endParaRPr lang="en-US" sz="2000">
                        <a:effectLst/>
                        <a:latin typeface="Calibri"/>
                        <a:ea typeface="Calibri"/>
                        <a:cs typeface="Times New Roman"/>
                      </a:endParaRPr>
                    </a:p>
                  </a:txBody>
                  <a:tcPr marL="122602" marR="122602"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122602" marR="122602" marT="0" marB="0"/>
                </a:tc>
                <a:tc>
                  <a:txBody>
                    <a:bodyPr/>
                    <a:lstStyle/>
                    <a:p>
                      <a:pPr marL="0" marR="0" algn="r">
                        <a:lnSpc>
                          <a:spcPct val="115000"/>
                        </a:lnSpc>
                        <a:spcBef>
                          <a:spcPts val="0"/>
                        </a:spcBef>
                        <a:spcAft>
                          <a:spcPts val="0"/>
                        </a:spcAft>
                      </a:pPr>
                      <a:r>
                        <a:rPr lang="en-US" sz="2000" b="1" dirty="0">
                          <a:effectLst/>
                        </a:rPr>
                        <a:t>$1,030</a:t>
                      </a:r>
                      <a:endParaRPr lang="en-US" sz="2000" b="1" dirty="0">
                        <a:effectLst/>
                        <a:latin typeface="Calibri"/>
                        <a:ea typeface="Calibri"/>
                        <a:cs typeface="Times New Roman"/>
                      </a:endParaRPr>
                    </a:p>
                  </a:txBody>
                  <a:tcPr marL="122602" marR="122602" marT="0" marB="0"/>
                </a:tc>
              </a:tr>
            </a:tbl>
          </a:graphicData>
        </a:graphic>
      </p:graphicFrame>
    </p:spTree>
    <p:extLst>
      <p:ext uri="{BB962C8B-B14F-4D97-AF65-F5344CB8AC3E}">
        <p14:creationId xmlns:p14="http://schemas.microsoft.com/office/powerpoint/2010/main" val="174079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sz="6000" b="1" dirty="0" smtClean="0"/>
              <a:t>Grand Total</a:t>
            </a:r>
            <a:endParaRPr lang="en-US" sz="6000" b="1" dirty="0"/>
          </a:p>
        </p:txBody>
      </p:sp>
      <p:sp>
        <p:nvSpPr>
          <p:cNvPr id="4" name="Subtitle 3"/>
          <p:cNvSpPr>
            <a:spLocks noGrp="1"/>
          </p:cNvSpPr>
          <p:nvPr>
            <p:ph type="subTitle" idx="1"/>
          </p:nvPr>
        </p:nvSpPr>
        <p:spPr>
          <a:xfrm>
            <a:off x="1371600" y="2974975"/>
            <a:ext cx="6400800" cy="1752600"/>
          </a:xfrm>
        </p:spPr>
        <p:txBody>
          <a:bodyPr>
            <a:normAutofit/>
          </a:bodyPr>
          <a:lstStyle/>
          <a:p>
            <a:r>
              <a:rPr lang="en-US" sz="7200" b="1" dirty="0" smtClean="0"/>
              <a:t>$11,501</a:t>
            </a:r>
            <a:endParaRPr lang="en-US" sz="7200" b="1" dirty="0"/>
          </a:p>
        </p:txBody>
      </p:sp>
      <p:sp>
        <p:nvSpPr>
          <p:cNvPr id="3" name="Slide Number Placeholder 2"/>
          <p:cNvSpPr>
            <a:spLocks noGrp="1"/>
          </p:cNvSpPr>
          <p:nvPr>
            <p:ph type="sldNum" sz="quarter" idx="12"/>
          </p:nvPr>
        </p:nvSpPr>
        <p:spPr/>
        <p:txBody>
          <a:bodyPr/>
          <a:lstStyle/>
          <a:p>
            <a:fld id="{18E6D21F-8F31-4333-A1FE-E98D75E36D8E}" type="slidenum">
              <a:rPr lang="en-US" smtClean="0"/>
              <a:pPr/>
              <a:t>9</a:t>
            </a:fld>
            <a:endParaRPr lang="en-US"/>
          </a:p>
        </p:txBody>
      </p:sp>
    </p:spTree>
    <p:extLst>
      <p:ext uri="{BB962C8B-B14F-4D97-AF65-F5344CB8AC3E}">
        <p14:creationId xmlns:p14="http://schemas.microsoft.com/office/powerpoint/2010/main" val="248084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2290</TotalTime>
  <Words>1105</Words>
  <Application>Microsoft Office PowerPoint</Application>
  <PresentationFormat>On-screen Show (4:3)</PresentationFormat>
  <Paragraphs>372</Paragraphs>
  <Slides>41</Slides>
  <Notes>18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Overview</vt:lpstr>
      <vt:lpstr>PowerPoint Presentation</vt:lpstr>
      <vt:lpstr>PowerPoint Presentation</vt:lpstr>
      <vt:lpstr>Getting Ahead Budget</vt:lpstr>
      <vt:lpstr>Getting Ahead Budget</vt:lpstr>
      <vt:lpstr>Getting Ahead Budget</vt:lpstr>
      <vt:lpstr>Staying Ahead Budget</vt:lpstr>
      <vt:lpstr>Grand Total</vt:lpstr>
      <vt:lpstr>     Recruit  Recruit  Recruit </vt:lpstr>
      <vt:lpstr>Recruitment</vt:lpstr>
      <vt:lpstr>Website</vt:lpstr>
      <vt:lpstr>Community News Programming</vt:lpstr>
      <vt:lpstr>Social Media</vt:lpstr>
      <vt:lpstr>Getting Ahead Documentation</vt:lpstr>
      <vt:lpstr>GA/SA Packet</vt:lpstr>
      <vt:lpstr>My Life Now   Mental Model of Poverty</vt:lpstr>
      <vt:lpstr>PowerPoint Presentation</vt:lpstr>
      <vt:lpstr>Theory of Change</vt:lpstr>
      <vt:lpstr>The Rich/Poor Gap: Causes of Poverty</vt:lpstr>
      <vt:lpstr>Four Causes of Poverty</vt:lpstr>
      <vt:lpstr>Hidden Rules</vt:lpstr>
      <vt:lpstr>Social Capital</vt:lpstr>
      <vt:lpstr>Self-Assessment</vt:lpstr>
      <vt:lpstr>Community Assessments/ Building Resources</vt:lpstr>
      <vt:lpstr>              Plans = Actions</vt:lpstr>
      <vt:lpstr>PowerPoint Presentation</vt:lpstr>
      <vt:lpstr>PowerPoint Presentation</vt:lpstr>
      <vt:lpstr>PowerPoint Presentation</vt:lpstr>
      <vt:lpstr>Staying Ahead Mentor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Melissa Watson melissa.watson@cacaainc.org 850.222.2043 x110   http://capitalareacommunityactionagency.com/getting-ahead-facilitators-content/ </vt:lpstr>
    </vt:vector>
  </TitlesOfParts>
  <Company>CACAA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Center</dc:creator>
  <cp:lastModifiedBy>Tim Center</cp:lastModifiedBy>
  <cp:revision>131</cp:revision>
  <cp:lastPrinted>2016-03-28T19:25:58Z</cp:lastPrinted>
  <dcterms:created xsi:type="dcterms:W3CDTF">2013-04-02T15:28:11Z</dcterms:created>
  <dcterms:modified xsi:type="dcterms:W3CDTF">2016-03-28T19:26:09Z</dcterms:modified>
</cp:coreProperties>
</file>